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259" r:id="rId4"/>
    <p:sldId id="257" r:id="rId5"/>
    <p:sldId id="261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81" r:id="rId22"/>
    <p:sldId id="278" r:id="rId23"/>
    <p:sldId id="277" r:id="rId24"/>
    <p:sldId id="279" r:id="rId25"/>
    <p:sldId id="280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8"/>
    <p:restoredTop sz="77320"/>
  </p:normalViewPr>
  <p:slideViewPr>
    <p:cSldViewPr snapToGrid="0" snapToObjects="1">
      <p:cViewPr varScale="1">
        <p:scale>
          <a:sx n="75" d="100"/>
          <a:sy n="75" d="100"/>
        </p:scale>
        <p:origin x="18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9B6C34-B2D7-294B-B7CA-5C6472C645F6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BEF0E-B1C0-DF47-802A-7026D1AF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62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joint work we’ve these guys on how to make decoding</a:t>
            </a:r>
            <a:r>
              <a:rPr lang="en-US" baseline="0" dirty="0" smtClean="0"/>
              <a:t> faster</a:t>
            </a:r>
          </a:p>
          <a:p>
            <a:r>
              <a:rPr lang="en-US" baseline="0" dirty="0" smtClean="0"/>
              <a:t>   - when you have large, multicore servers</a:t>
            </a:r>
          </a:p>
          <a:p>
            <a:r>
              <a:rPr lang="en-US" baseline="0" dirty="0" smtClean="0"/>
              <a:t>   - which is the normal today</a:t>
            </a:r>
          </a:p>
          <a:p>
            <a:r>
              <a:rPr lang="en-US" baseline="0" dirty="0" smtClean="0"/>
              <a:t>This work led to a new decoder which is compatible with Moses</a:t>
            </a:r>
          </a:p>
          <a:p>
            <a:r>
              <a:rPr lang="en-US" baseline="0" dirty="0" smtClean="0"/>
              <a:t>   - imaginatively called Moses2 </a:t>
            </a:r>
          </a:p>
          <a:p>
            <a:r>
              <a:rPr lang="en-US" baseline="0" dirty="0" smtClean="0"/>
              <a:t>   - which we have added to the Moses repository</a:t>
            </a:r>
          </a:p>
          <a:p>
            <a:r>
              <a:rPr lang="en-US" baseline="0" dirty="0" smtClean="0"/>
              <a:t>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96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  <a:r>
              <a:rPr lang="en-US" baseline="0" dirty="0" smtClean="0"/>
              <a:t> again, running with the same models</a:t>
            </a:r>
          </a:p>
          <a:p>
            <a:endParaRPr lang="en-US" baseline="0" dirty="0" smtClean="0"/>
          </a:p>
          <a:p>
            <a:r>
              <a:rPr lang="en-US" baseline="0" dirty="0" smtClean="0"/>
              <a:t>See that memory management is much less than </a:t>
            </a:r>
            <a:r>
              <a:rPr lang="en-US" baseline="0" dirty="0" err="1" smtClean="0"/>
              <a:t>orignal</a:t>
            </a:r>
            <a:r>
              <a:rPr lang="en-US" baseline="0" dirty="0" smtClean="0"/>
              <a:t> Moses</a:t>
            </a:r>
          </a:p>
          <a:p>
            <a:r>
              <a:rPr lang="en-US" baseline="0" dirty="0" smtClean="0"/>
              <a:t>  - hardly grow at all when we use lots of threads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2367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Stack configuration</a:t>
            </a:r>
          </a:p>
          <a:p>
            <a:endParaRPr lang="en-US" dirty="0" smtClean="0"/>
          </a:p>
          <a:p>
            <a:r>
              <a:rPr lang="en-US" dirty="0" smtClean="0"/>
              <a:t>The only stack configuration</a:t>
            </a:r>
            <a:r>
              <a:rPr lang="en-US" baseline="0" dirty="0" smtClean="0"/>
              <a:t> available in Moses</a:t>
            </a:r>
          </a:p>
          <a:p>
            <a:r>
              <a:rPr lang="en-US" baseline="0" dirty="0" smtClean="0"/>
              <a:t>   - </a:t>
            </a:r>
            <a:r>
              <a:rPr lang="en-US" baseline="0" dirty="0" err="1" smtClean="0"/>
              <a:t>cadinality</a:t>
            </a:r>
            <a:r>
              <a:rPr lang="en-US" baseline="0" dirty="0" smtClean="0"/>
              <a:t> stack</a:t>
            </a:r>
          </a:p>
          <a:p>
            <a:r>
              <a:rPr lang="en-US" baseline="0" dirty="0" smtClean="0"/>
              <a:t>That is </a:t>
            </a:r>
          </a:p>
          <a:p>
            <a:r>
              <a:rPr lang="en-US" baseline="0" dirty="0" smtClean="0"/>
              <a:t>  – hypotheses that have translated the same number of source words</a:t>
            </a:r>
          </a:p>
          <a:p>
            <a:r>
              <a:rPr lang="en-US" baseline="0" dirty="0" smtClean="0"/>
              <a:t>  - go into the same stack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we do better?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841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What we’re interested in is not to make it go faster DIRECTLY</a:t>
            </a:r>
          </a:p>
          <a:p>
            <a:r>
              <a:rPr lang="en-US" baseline="0" dirty="0" smtClean="0"/>
              <a:t>   - but to reduce search error for the same amount of work</a:t>
            </a:r>
          </a:p>
          <a:p>
            <a:r>
              <a:rPr lang="en-US" baseline="0" dirty="0" smtClean="0"/>
              <a:t>   - so that we can then prune more </a:t>
            </a:r>
            <a:r>
              <a:rPr lang="en-US" baseline="0" dirty="0" err="1" smtClean="0"/>
              <a:t>agressively</a:t>
            </a:r>
            <a:endParaRPr lang="en-US" baseline="0" dirty="0" smtClean="0"/>
          </a:p>
          <a:p>
            <a:r>
              <a:rPr lang="en-US" baseline="0" dirty="0" smtClean="0"/>
              <a:t>Make decoding faster by doing less work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of all,</a:t>
            </a:r>
            <a:r>
              <a:rPr lang="en-US" baseline="0" dirty="0" smtClean="0"/>
              <a:t> we changed it to coverage stack</a:t>
            </a:r>
          </a:p>
          <a:p>
            <a:r>
              <a:rPr lang="en-US" baseline="0" dirty="0" smtClean="0"/>
              <a:t>  - only hypotheses which covers exactly the same source words</a:t>
            </a:r>
          </a:p>
          <a:p>
            <a:r>
              <a:rPr lang="en-US" baseline="0" dirty="0" smtClean="0"/>
              <a:t>  - put in the same stack</a:t>
            </a:r>
          </a:p>
          <a:p>
            <a:r>
              <a:rPr lang="en-US" baseline="0" dirty="0" smtClean="0"/>
              <a:t>IN this example</a:t>
            </a:r>
          </a:p>
          <a:p>
            <a:r>
              <a:rPr lang="en-US" baseline="0" dirty="0" smtClean="0"/>
              <a:t>  - hypotheses that translate the 1</a:t>
            </a:r>
            <a:r>
              <a:rPr lang="en-US" baseline="30000" dirty="0" smtClean="0"/>
              <a:t>st</a:t>
            </a:r>
            <a:r>
              <a:rPr lang="en-US" baseline="0" dirty="0" smtClean="0"/>
              <a:t> and the 2</a:t>
            </a:r>
            <a:r>
              <a:rPr lang="en-US" baseline="30000" dirty="0" smtClean="0"/>
              <a:t>nd</a:t>
            </a:r>
            <a:r>
              <a:rPr lang="en-US" baseline="0" dirty="0" smtClean="0"/>
              <a:t> words</a:t>
            </a:r>
          </a:p>
          <a:p>
            <a:r>
              <a:rPr lang="en-US" baseline="0" dirty="0" smtClean="0"/>
              <a:t>      - both only translated 1 word.</a:t>
            </a:r>
          </a:p>
          <a:p>
            <a:r>
              <a:rPr lang="en-US" baseline="0" dirty="0" smtClean="0"/>
              <a:t>  - they would have been in the same stack in Moses</a:t>
            </a:r>
          </a:p>
          <a:p>
            <a:r>
              <a:rPr lang="en-US" baseline="0" dirty="0" smtClean="0"/>
              <a:t>     - in our work, we put them in different stacks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941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However, hypothesis is dependent on the coverage</a:t>
            </a:r>
            <a:r>
              <a:rPr lang="en-US" baseline="0" dirty="0" smtClean="0"/>
              <a:t> AND last word position that was translated</a:t>
            </a:r>
          </a:p>
          <a:p>
            <a:r>
              <a:rPr lang="en-US" baseline="0" dirty="0" smtClean="0"/>
              <a:t>  - it may reduce search errors put hypotheses with </a:t>
            </a:r>
          </a:p>
          <a:p>
            <a:r>
              <a:rPr lang="en-US" baseline="0" dirty="0" smtClean="0"/>
              <a:t>     - different coverages AND last </a:t>
            </a:r>
            <a:r>
              <a:rPr lang="en-US" baseline="0" dirty="0" err="1" smtClean="0"/>
              <a:t>wor</a:t>
            </a:r>
            <a:r>
              <a:rPr lang="en-US" baseline="0" dirty="0" smtClean="0"/>
              <a:t> position </a:t>
            </a:r>
          </a:p>
          <a:p>
            <a:r>
              <a:rPr lang="en-US" baseline="0" dirty="0" smtClean="0"/>
              <a:t>In different stacks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example </a:t>
            </a:r>
          </a:p>
          <a:p>
            <a:r>
              <a:rPr lang="en-US" baseline="0" dirty="0" smtClean="0"/>
              <a:t>  these 2 hypotheses have translate the same words</a:t>
            </a:r>
          </a:p>
          <a:p>
            <a:r>
              <a:rPr lang="en-US" baseline="0" dirty="0" smtClean="0"/>
              <a:t> - top 1 has most recently translated the second word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bottom 1 most recently translated the 1stword</a:t>
            </a:r>
          </a:p>
          <a:p>
            <a:r>
              <a:rPr lang="en-US" dirty="0" smtClean="0"/>
              <a:t>So we put them in different stack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148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results</a:t>
            </a:r>
          </a:p>
          <a:p>
            <a:r>
              <a:rPr lang="en-US" dirty="0" smtClean="0"/>
              <a:t>  - at</a:t>
            </a:r>
            <a:r>
              <a:rPr lang="en-US" baseline="0" dirty="0" smtClean="0"/>
              <a:t> low pop-limits</a:t>
            </a:r>
          </a:p>
          <a:p>
            <a:r>
              <a:rPr lang="en-US" baseline="0" dirty="0" smtClean="0"/>
              <a:t>  - when decoding is fast, </a:t>
            </a:r>
          </a:p>
          <a:p>
            <a:r>
              <a:rPr lang="en-US" baseline="0" dirty="0" smtClean="0"/>
              <a:t>      - using coverage-based stacks don’t give any improvements</a:t>
            </a:r>
          </a:p>
          <a:p>
            <a:r>
              <a:rPr lang="en-US" baseline="0" dirty="0" smtClean="0"/>
              <a:t>For speeding up decoding, this line of research is a failure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</a:t>
            </a:r>
            <a:r>
              <a:rPr lang="en-US" baseline="0" dirty="0" err="1" smtClean="0"/>
              <a:t>whats</a:t>
            </a:r>
            <a:r>
              <a:rPr lang="en-US" baseline="0" dirty="0" smtClean="0"/>
              <a:t> interesting</a:t>
            </a:r>
          </a:p>
          <a:p>
            <a:r>
              <a:rPr lang="en-US" baseline="0" dirty="0" smtClean="0"/>
              <a:t>   - if you want better translation</a:t>
            </a:r>
          </a:p>
          <a:p>
            <a:r>
              <a:rPr lang="en-US" baseline="0" dirty="0" smtClean="0"/>
              <a:t>   - using coverage + end position stack</a:t>
            </a:r>
          </a:p>
          <a:p>
            <a:r>
              <a:rPr lang="en-US" baseline="0" dirty="0" smtClean="0"/>
              <a:t>   - </a:t>
            </a:r>
            <a:r>
              <a:rPr lang="en-US" baseline="0" dirty="0" err="1" smtClean="0"/>
              <a:t>coverge</a:t>
            </a:r>
            <a:r>
              <a:rPr lang="en-US" baseline="0" dirty="0" smtClean="0"/>
              <a:t> to higher model scores than is possible with cardinality stack</a:t>
            </a:r>
          </a:p>
          <a:p>
            <a:r>
              <a:rPr lang="en-US" baseline="0" dirty="0" smtClean="0"/>
              <a:t>       - should give better translation output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199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most popular phrase-table implementation in Moses</a:t>
            </a:r>
          </a:p>
          <a:p>
            <a:r>
              <a:rPr lang="en-US" baseline="0" dirty="0" smtClean="0"/>
              <a:t>  - is the compact phrase-table</a:t>
            </a:r>
          </a:p>
          <a:p>
            <a:r>
              <a:rPr lang="en-US" baseline="0" dirty="0" smtClean="0"/>
              <a:t>Compresses the target side of translation rules</a:t>
            </a:r>
          </a:p>
          <a:p>
            <a:r>
              <a:rPr lang="en-US" baseline="0" dirty="0" smtClean="0"/>
              <a:t>  - to use less disk space</a:t>
            </a:r>
          </a:p>
          <a:p>
            <a:r>
              <a:rPr lang="en-US" baseline="0" dirty="0" smtClean="0"/>
              <a:t>  - consume less memory</a:t>
            </a:r>
          </a:p>
          <a:p>
            <a:r>
              <a:rPr lang="en-US" baseline="0" dirty="0" smtClean="0"/>
              <a:t>The trade-off during decoding</a:t>
            </a:r>
          </a:p>
          <a:p>
            <a:r>
              <a:rPr lang="en-US" baseline="0" dirty="0" smtClean="0"/>
              <a:t>  - need to </a:t>
            </a:r>
            <a:r>
              <a:rPr lang="en-US" baseline="0" dirty="0" err="1" smtClean="0"/>
              <a:t>uncompress</a:t>
            </a:r>
            <a:r>
              <a:rPr lang="en-US" baseline="0" dirty="0" smtClean="0"/>
              <a:t> the rules</a:t>
            </a:r>
          </a:p>
          <a:p>
            <a:r>
              <a:rPr lang="en-US" baseline="0" dirty="0" smtClean="0"/>
              <a:t>  - requires work by the processor</a:t>
            </a:r>
          </a:p>
          <a:p>
            <a:r>
              <a:rPr lang="en-US" baseline="0" dirty="0" smtClean="0"/>
              <a:t>  - uses </a:t>
            </a:r>
            <a:r>
              <a:rPr lang="en-US" baseline="0" dirty="0" err="1" smtClean="0"/>
              <a:t>preious</a:t>
            </a:r>
            <a:r>
              <a:rPr lang="en-US" baseline="0" dirty="0" smtClean="0"/>
              <a:t> memory in the CPU cache</a:t>
            </a:r>
          </a:p>
          <a:p>
            <a:r>
              <a:rPr lang="en-US" baseline="0" dirty="0" smtClean="0"/>
              <a:t>  - require memory locking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Now our servers have </a:t>
            </a:r>
          </a:p>
          <a:p>
            <a:r>
              <a:rPr lang="en-US" baseline="0" dirty="0" smtClean="0"/>
              <a:t>  - lots of disk space</a:t>
            </a:r>
          </a:p>
          <a:p>
            <a:r>
              <a:rPr lang="en-US" baseline="0" dirty="0" smtClean="0"/>
              <a:t>  - lots memory memory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longer necessary to compress it</a:t>
            </a:r>
          </a:p>
          <a:p>
            <a:r>
              <a:rPr lang="en-US" baseline="0" dirty="0" smtClean="0"/>
              <a:t>  - save ourselves all this work</a:t>
            </a:r>
          </a:p>
          <a:p>
            <a:endParaRPr lang="en-US" baseline="0" dirty="0" smtClean="0"/>
          </a:p>
          <a:p>
            <a:r>
              <a:rPr lang="en-US" baseline="0" dirty="0" smtClean="0"/>
              <a:t>Create a new phrase-table implementation</a:t>
            </a:r>
          </a:p>
          <a:p>
            <a:r>
              <a:rPr lang="en-US" baseline="0" dirty="0" smtClean="0"/>
              <a:t>  - priority is fast random lookup</a:t>
            </a:r>
          </a:p>
          <a:p>
            <a:r>
              <a:rPr lang="en-US" baseline="0" dirty="0" smtClean="0"/>
              <a:t>When we find the translation rules</a:t>
            </a:r>
          </a:p>
          <a:p>
            <a:r>
              <a:rPr lang="en-US" baseline="0" dirty="0" smtClean="0"/>
              <a:t>  - read it straight in</a:t>
            </a:r>
          </a:p>
          <a:p>
            <a:r>
              <a:rPr lang="en-US" baseline="0" dirty="0" smtClean="0"/>
              <a:t>  - no compression and no caching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6948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Result as</a:t>
            </a:r>
            <a:r>
              <a:rPr lang="en-US" baseline="0" dirty="0" smtClean="0"/>
              <a:t> expected</a:t>
            </a:r>
          </a:p>
          <a:p>
            <a:r>
              <a:rPr lang="en-US" baseline="0" dirty="0" smtClean="0"/>
              <a:t>  - for single threaded running</a:t>
            </a:r>
          </a:p>
          <a:p>
            <a:r>
              <a:rPr lang="en-US" baseline="0" dirty="0" smtClean="0"/>
              <a:t>  - roughly the same as the compact phrase-table</a:t>
            </a:r>
          </a:p>
          <a:p>
            <a:endParaRPr lang="en-US" dirty="0" smtClean="0"/>
          </a:p>
          <a:p>
            <a:r>
              <a:rPr lang="en-US" dirty="0" smtClean="0"/>
              <a:t>But when using multiple</a:t>
            </a:r>
            <a:r>
              <a:rPr lang="en-US" baseline="0" dirty="0" smtClean="0"/>
              <a:t> </a:t>
            </a:r>
            <a:r>
              <a:rPr lang="en-US" dirty="0" smtClean="0"/>
              <a:t>threads,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  - not having locks to ensure memory consistency</a:t>
            </a:r>
          </a:p>
          <a:p>
            <a:r>
              <a:rPr lang="en-US" baseline="0" dirty="0" smtClean="0"/>
              <a:t>  - not requiring caching</a:t>
            </a:r>
          </a:p>
          <a:p>
            <a:r>
              <a:rPr lang="en-US" baseline="0" dirty="0" smtClean="0"/>
              <a:t>Means that the new phrase-table implementation is faster and scales to more cores</a:t>
            </a:r>
          </a:p>
          <a:p>
            <a:r>
              <a:rPr lang="en-US" baseline="0" dirty="0" smtClean="0"/>
              <a:t>  - however, after a certain number of threads</a:t>
            </a:r>
          </a:p>
          <a:p>
            <a:r>
              <a:rPr lang="en-US" baseline="0" dirty="0" smtClean="0"/>
              <a:t>  - it still </a:t>
            </a:r>
            <a:r>
              <a:rPr lang="en-US" baseline="0" dirty="0" err="1" smtClean="0"/>
              <a:t>exhbitis</a:t>
            </a:r>
            <a:r>
              <a:rPr lang="en-US" baseline="0" dirty="0" smtClean="0"/>
              <a:t> this slowdown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3438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Lastly,</a:t>
            </a:r>
            <a:r>
              <a:rPr lang="en-US" baseline="0" dirty="0" smtClean="0"/>
              <a:t> lets look at the lexicalized reordering model</a:t>
            </a:r>
          </a:p>
          <a:p>
            <a:r>
              <a:rPr lang="en-US" baseline="0" dirty="0" smtClean="0"/>
              <a:t>  - see how we can optimize it</a:t>
            </a:r>
          </a:p>
          <a:p>
            <a:endParaRPr lang="en-US" dirty="0" smtClean="0"/>
          </a:p>
          <a:p>
            <a:r>
              <a:rPr lang="en-US" dirty="0" smtClean="0"/>
              <a:t>Like all feature</a:t>
            </a:r>
            <a:r>
              <a:rPr lang="en-US" baseline="0" dirty="0" smtClean="0"/>
              <a:t> functions</a:t>
            </a:r>
          </a:p>
          <a:p>
            <a:r>
              <a:rPr lang="en-US" baseline="0" dirty="0" smtClean="0"/>
              <a:t>  - the </a:t>
            </a:r>
            <a:r>
              <a:rPr lang="en-US" baseline="0" dirty="0" err="1" smtClean="0"/>
              <a:t>lex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ro</a:t>
            </a:r>
            <a:r>
              <a:rPr lang="en-US" baseline="0" dirty="0" smtClean="0"/>
              <a:t> gives a score to hypotheses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 uses a model file which it needs to do random lookups to get the scores</a:t>
            </a:r>
          </a:p>
          <a:p>
            <a:r>
              <a:rPr lang="en-US" baseline="0" dirty="0" smtClean="0"/>
              <a:t>  - key to random lookup is the </a:t>
            </a:r>
            <a:r>
              <a:rPr lang="en-US" baseline="0" dirty="0" err="1" smtClean="0"/>
              <a:t>trasnlation</a:t>
            </a:r>
            <a:r>
              <a:rPr lang="en-US" baseline="0" dirty="0" smtClean="0"/>
              <a:t> rule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rather than storing the data for the model in a separate file</a:t>
            </a:r>
          </a:p>
          <a:p>
            <a:r>
              <a:rPr lang="en-US" baseline="0" dirty="0" smtClean="0"/>
              <a:t>  - we can just insert it into the phrase-table</a:t>
            </a:r>
          </a:p>
          <a:p>
            <a:r>
              <a:rPr lang="en-US" baseline="0" dirty="0" smtClean="0"/>
              <a:t>  - save ourselves the extra lookup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7739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result is that for single threaded application</a:t>
            </a:r>
          </a:p>
          <a:p>
            <a:r>
              <a:rPr lang="en-US" dirty="0" smtClean="0"/>
              <a:t>  - not much faster</a:t>
            </a:r>
          </a:p>
          <a:p>
            <a:r>
              <a:rPr lang="en-US" dirty="0" smtClean="0"/>
              <a:t>But</a:t>
            </a:r>
            <a:r>
              <a:rPr lang="en-US" baseline="0" dirty="0" smtClean="0"/>
              <a:t> when using multiple threads</a:t>
            </a:r>
          </a:p>
          <a:p>
            <a:r>
              <a:rPr lang="en-US" baseline="0" dirty="0" smtClean="0"/>
              <a:t>  - much faster</a:t>
            </a:r>
          </a:p>
          <a:p>
            <a:r>
              <a:rPr lang="en-US" baseline="0" dirty="0" smtClean="0"/>
              <a:t>AND</a:t>
            </a:r>
          </a:p>
          <a:p>
            <a:r>
              <a:rPr lang="en-US" baseline="0" dirty="0" smtClean="0"/>
              <a:t>  doesn’t exhibit negative scaling we been seeing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8365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we put all the improvements we have together</a:t>
            </a:r>
          </a:p>
          <a:p>
            <a:r>
              <a:rPr lang="en-US" dirty="0" smtClean="0"/>
              <a:t>Compare</a:t>
            </a:r>
            <a:r>
              <a:rPr lang="en-US" baseline="0" dirty="0" smtClean="0"/>
              <a:t> it with Moses baseline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It’s about 10 times faster </a:t>
            </a:r>
          </a:p>
          <a:p>
            <a:r>
              <a:rPr lang="en-US" baseline="0" dirty="0" smtClean="0"/>
              <a:t>  - on a 32 core machine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533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10 years ago when Moses started</a:t>
            </a:r>
          </a:p>
          <a:p>
            <a:r>
              <a:rPr lang="en-US" baseline="0" dirty="0" smtClean="0"/>
              <a:t>  - a typical server</a:t>
            </a:r>
          </a:p>
          <a:p>
            <a:r>
              <a:rPr lang="en-US" baseline="0" dirty="0" smtClean="0"/>
              <a:t>  - little memory, compared to what we have today</a:t>
            </a:r>
          </a:p>
          <a:p>
            <a:r>
              <a:rPr lang="en-US" baseline="0" dirty="0" smtClean="0"/>
              <a:t>  - each server had a small number of cores</a:t>
            </a:r>
          </a:p>
          <a:p>
            <a:r>
              <a:rPr lang="en-US" baseline="0" dirty="0" smtClean="0"/>
              <a:t>  - </a:t>
            </a:r>
            <a:r>
              <a:rPr lang="en-US" baseline="0" dirty="0" err="1" smtClean="0"/>
              <a:t>sufficent</a:t>
            </a:r>
            <a:r>
              <a:rPr lang="en-US" baseline="0" dirty="0" smtClean="0"/>
              <a:t> disk space</a:t>
            </a:r>
          </a:p>
          <a:p>
            <a:r>
              <a:rPr lang="en-US" baseline="0" dirty="0" smtClean="0"/>
              <a:t>       - but disk disk drives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 - a lot of work went into how to make the best use of the hardware</a:t>
            </a:r>
          </a:p>
          <a:p>
            <a:endParaRPr lang="en-US" dirty="0" smtClean="0"/>
          </a:p>
          <a:p>
            <a:r>
              <a:rPr lang="en-US" dirty="0" smtClean="0"/>
              <a:t>To</a:t>
            </a:r>
            <a:r>
              <a:rPr lang="en-US" baseline="0" dirty="0" smtClean="0"/>
              <a:t> conserve memory and save time</a:t>
            </a:r>
            <a:endParaRPr lang="en-US" dirty="0" smtClean="0"/>
          </a:p>
          <a:p>
            <a:r>
              <a:rPr lang="en-US" dirty="0" smtClean="0"/>
              <a:t>  -</a:t>
            </a:r>
            <a:r>
              <a:rPr lang="en-US" baseline="0" dirty="0" smtClean="0"/>
              <a:t> model files for phrase-tables and language models</a:t>
            </a:r>
          </a:p>
          <a:p>
            <a:r>
              <a:rPr lang="en-US" baseline="0" dirty="0" smtClean="0"/>
              <a:t>  - only loaded on demand</a:t>
            </a:r>
          </a:p>
          <a:p>
            <a:r>
              <a:rPr lang="en-US" baseline="0" dirty="0" smtClean="0"/>
              <a:t>To reduce disk usage</a:t>
            </a:r>
          </a:p>
          <a:p>
            <a:r>
              <a:rPr lang="en-US" baseline="0" dirty="0" smtClean="0"/>
              <a:t>   - we compressed those model files</a:t>
            </a:r>
          </a:p>
          <a:p>
            <a:r>
              <a:rPr lang="en-US" baseline="0" dirty="0" smtClean="0"/>
              <a:t>Cos we don’t have many cores</a:t>
            </a:r>
          </a:p>
          <a:p>
            <a:r>
              <a:rPr lang="en-US" baseline="0" dirty="0" smtClean="0"/>
              <a:t>  - multithreading was such a priority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These innovations helped our community</a:t>
            </a:r>
          </a:p>
          <a:p>
            <a:r>
              <a:rPr lang="en-US" baseline="0" dirty="0" smtClean="0"/>
              <a:t>   - lowering by barrier into MT</a:t>
            </a:r>
          </a:p>
          <a:p>
            <a:r>
              <a:rPr lang="en-US" baseline="0" dirty="0" smtClean="0"/>
              <a:t>  - allow anyone with a normal, affordable pc or laptop</a:t>
            </a:r>
          </a:p>
          <a:p>
            <a:r>
              <a:rPr lang="en-US" baseline="0" dirty="0" smtClean="0"/>
              <a:t>These innovations are still with us today</a:t>
            </a:r>
          </a:p>
          <a:p>
            <a:r>
              <a:rPr lang="en-US" baseline="0" dirty="0" smtClean="0"/>
              <a:t>  - </a:t>
            </a:r>
            <a:r>
              <a:rPr lang="en-US" baseline="0" dirty="0" err="1" smtClean="0"/>
              <a:t>kenlm</a:t>
            </a:r>
            <a:r>
              <a:rPr lang="en-US" baseline="0" dirty="0" smtClean="0"/>
              <a:t>, binary phrase-table, suffix arrays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707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we achieved our goal</a:t>
            </a:r>
          </a:p>
          <a:p>
            <a:r>
              <a:rPr lang="en-US" dirty="0" smtClean="0"/>
              <a:t>   - linear speed</a:t>
            </a:r>
            <a:r>
              <a:rPr lang="en-US" baseline="0" dirty="0" smtClean="0"/>
              <a:t> up when using more threads?</a:t>
            </a:r>
          </a:p>
          <a:p>
            <a:r>
              <a:rPr lang="en-US" baseline="0" dirty="0" smtClean="0"/>
              <a:t>Not quite</a:t>
            </a:r>
          </a:p>
          <a:p>
            <a:endParaRPr lang="en-US" baseline="0" dirty="0" smtClean="0"/>
          </a:p>
          <a:p>
            <a:r>
              <a:rPr lang="en-US" baseline="0" dirty="0" smtClean="0"/>
              <a:t>After 16 threads</a:t>
            </a:r>
          </a:p>
          <a:p>
            <a:r>
              <a:rPr lang="en-US" baseline="0" dirty="0" smtClean="0"/>
              <a:t>  - speedup is not as great</a:t>
            </a:r>
          </a:p>
          <a:p>
            <a:r>
              <a:rPr lang="en-US" baseline="0" dirty="0" smtClean="0"/>
              <a:t>   - very easy to explain</a:t>
            </a:r>
          </a:p>
          <a:p>
            <a:r>
              <a:rPr lang="en-US" baseline="0" dirty="0" smtClean="0"/>
              <a:t>       - 32 core server doesn’t actually have 32 cores</a:t>
            </a:r>
          </a:p>
          <a:p>
            <a:r>
              <a:rPr lang="en-US" baseline="0" dirty="0" smtClean="0"/>
              <a:t>       - has physical 16 cores </a:t>
            </a:r>
          </a:p>
          <a:p>
            <a:r>
              <a:rPr lang="en-US" baseline="0" dirty="0" smtClean="0"/>
              <a:t>       - 16 virtual cores</a:t>
            </a:r>
          </a:p>
          <a:p>
            <a:r>
              <a:rPr lang="en-US" dirty="0" smtClean="0"/>
              <a:t>       - technique called </a:t>
            </a:r>
            <a:r>
              <a:rPr lang="en-US" dirty="0" err="1" smtClean="0"/>
              <a:t>hyperthreading</a:t>
            </a:r>
            <a:endParaRPr lang="en-US" dirty="0" smtClean="0"/>
          </a:p>
          <a:p>
            <a:r>
              <a:rPr lang="en-US" dirty="0" smtClean="0"/>
              <a:t>Even before 16 threads</a:t>
            </a:r>
          </a:p>
          <a:p>
            <a:r>
              <a:rPr lang="en-US" dirty="0" smtClean="0"/>
              <a:t>   - there is some</a:t>
            </a:r>
            <a:r>
              <a:rPr lang="en-US" baseline="0" dirty="0" smtClean="0"/>
              <a:t> non-linearity</a:t>
            </a:r>
          </a:p>
          <a:p>
            <a:r>
              <a:rPr lang="en-US" baseline="0" dirty="0" smtClean="0"/>
              <a:t>   - maybe we’ve saturated the communication bus</a:t>
            </a:r>
          </a:p>
          <a:p>
            <a:r>
              <a:rPr lang="en-US" dirty="0" smtClean="0"/>
              <a:t>   - page in the CPU cache</a:t>
            </a:r>
          </a:p>
          <a:p>
            <a:r>
              <a:rPr lang="en-US" dirty="0" smtClean="0"/>
              <a:t>   - the cause of this we haven’t looked too deeply</a:t>
            </a:r>
            <a:r>
              <a:rPr lang="en-US" baseline="0" dirty="0" smtClean="0"/>
              <a:t> into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the main take home message is that it scales well</a:t>
            </a:r>
          </a:p>
          <a:p>
            <a:r>
              <a:rPr lang="en-US" baseline="0" dirty="0" smtClean="0"/>
              <a:t>  - keep on scaling </a:t>
            </a:r>
          </a:p>
          <a:p>
            <a:r>
              <a:rPr lang="en-US" baseline="0" dirty="0" smtClean="0"/>
              <a:t>Unlike Moses</a:t>
            </a:r>
          </a:p>
          <a:p>
            <a:r>
              <a:rPr lang="en-US" baseline="0" dirty="0" smtClean="0"/>
              <a:t>  - slows down after a certain number of cores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717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Will is every slow down?</a:t>
            </a:r>
          </a:p>
          <a:p>
            <a:r>
              <a:rPr lang="en-US" dirty="0" smtClean="0"/>
              <a:t>Don’t know but we’ve tried it on biggest server we can get our hand</a:t>
            </a:r>
            <a:r>
              <a:rPr lang="en-US" baseline="0" dirty="0" smtClean="0"/>
              <a:t>s on</a:t>
            </a:r>
          </a:p>
          <a:p>
            <a:r>
              <a:rPr lang="en-US" baseline="0" dirty="0" smtClean="0"/>
              <a:t>   - </a:t>
            </a:r>
            <a:r>
              <a:rPr lang="en-US" baseline="0" dirty="0" err="1" smtClean="0"/>
              <a:t>doesn</a:t>
            </a:r>
            <a:r>
              <a:rPr lang="fr-FR" baseline="0" dirty="0" smtClean="0"/>
              <a:t>’</a:t>
            </a:r>
            <a:r>
              <a:rPr lang="en-US" baseline="0" dirty="0" smtClean="0"/>
              <a:t>t server that degradation yet.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7808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Does it slow down with </a:t>
            </a:r>
          </a:p>
          <a:p>
            <a:r>
              <a:rPr lang="en-US" dirty="0" smtClean="0"/>
              <a:t>  - different models</a:t>
            </a:r>
          </a:p>
          <a:p>
            <a:r>
              <a:rPr lang="en-US" dirty="0" smtClean="0"/>
              <a:t>  - sentence length</a:t>
            </a:r>
            <a:r>
              <a:rPr lang="en-US" baseline="0" dirty="0" smtClean="0"/>
              <a:t> characteristics</a:t>
            </a:r>
          </a:p>
          <a:p>
            <a:endParaRPr lang="en-US" baseline="0" dirty="0" smtClean="0"/>
          </a:p>
          <a:p>
            <a:r>
              <a:rPr lang="en-US" dirty="0" smtClean="0"/>
              <a:t>Nope</a:t>
            </a:r>
            <a:r>
              <a:rPr lang="en-US" baseline="0" dirty="0" smtClean="0"/>
              <a:t> – will scales well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162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we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inadvertantly</a:t>
            </a:r>
            <a:r>
              <a:rPr lang="en-US" baseline="0" dirty="0" smtClean="0"/>
              <a:t> traded speed for quality</a:t>
            </a:r>
          </a:p>
          <a:p>
            <a:r>
              <a:rPr lang="en-US" baseline="0" dirty="0" smtClean="0"/>
              <a:t>  - perhaps by pruning more harshly than Moses</a:t>
            </a:r>
          </a:p>
          <a:p>
            <a:r>
              <a:rPr lang="en-US" baseline="0" dirty="0" smtClean="0"/>
              <a:t>Nope, the proof of the MT pie is in the BLEU score</a:t>
            </a:r>
          </a:p>
          <a:p>
            <a:r>
              <a:rPr lang="en-US" baseline="0" dirty="0" smtClean="0"/>
              <a:t>  - very similar for all pop-limits we’ve tested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74444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not in the paper</a:t>
            </a:r>
          </a:p>
          <a:p>
            <a:r>
              <a:rPr lang="en-US" baseline="0" dirty="0" smtClean="0"/>
              <a:t>  - might as well tell you now</a:t>
            </a:r>
          </a:p>
          <a:p>
            <a:r>
              <a:rPr lang="en-US" dirty="0" smtClean="0"/>
              <a:t>Apply</a:t>
            </a:r>
            <a:r>
              <a:rPr lang="en-US" baseline="0" dirty="0" smtClean="0"/>
              <a:t> the same optimizations to the hierarchical model</a:t>
            </a:r>
          </a:p>
          <a:p>
            <a:r>
              <a:rPr lang="en-US" baseline="0" dirty="0" smtClean="0"/>
              <a:t>  - also available in Moses</a:t>
            </a:r>
          </a:p>
          <a:p>
            <a:r>
              <a:rPr lang="en-US" baseline="0" dirty="0" smtClean="0"/>
              <a:t>   - Memory management</a:t>
            </a:r>
          </a:p>
          <a:p>
            <a:r>
              <a:rPr lang="en-US" baseline="0" dirty="0" smtClean="0"/>
              <a:t>   - </a:t>
            </a:r>
            <a:r>
              <a:rPr lang="en-US" dirty="0" smtClean="0"/>
              <a:t>faster phrase-table</a:t>
            </a:r>
          </a:p>
          <a:p>
            <a:r>
              <a:rPr lang="en-US" dirty="0" smtClean="0"/>
              <a:t>Great speedup</a:t>
            </a:r>
          </a:p>
          <a:p>
            <a:r>
              <a:rPr lang="en-US" dirty="0" smtClean="0"/>
              <a:t>  - can efficiently use all available cores</a:t>
            </a:r>
          </a:p>
          <a:p>
            <a:endParaRPr lang="en-US" dirty="0" smtClean="0"/>
          </a:p>
          <a:p>
            <a:r>
              <a:rPr lang="en-US" dirty="0" smtClean="0"/>
              <a:t>Unfair to compare our work with</a:t>
            </a:r>
            <a:r>
              <a:rPr lang="en-US" baseline="0" dirty="0" smtClean="0"/>
              <a:t> Moses here</a:t>
            </a:r>
          </a:p>
          <a:p>
            <a:r>
              <a:rPr lang="en-US" baseline="0" dirty="0" smtClean="0"/>
              <a:t>  - </a:t>
            </a:r>
            <a:r>
              <a:rPr lang="en-US" baseline="0" dirty="0" err="1" smtClean="0"/>
              <a:t>hierachical</a:t>
            </a:r>
            <a:r>
              <a:rPr lang="en-US" baseline="0" dirty="0" smtClean="0"/>
              <a:t> model has never been speed optimized</a:t>
            </a:r>
          </a:p>
          <a:p>
            <a:r>
              <a:rPr lang="en-US" baseline="0" dirty="0" smtClean="0"/>
              <a:t>  - </a:t>
            </a:r>
          </a:p>
          <a:p>
            <a:r>
              <a:rPr lang="en-US" baseline="0" dirty="0" smtClean="0"/>
              <a:t>Now made the speed where it is perhaps commercially viable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0658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conclusion</a:t>
            </a:r>
          </a:p>
          <a:p>
            <a:r>
              <a:rPr lang="en-US" dirty="0" smtClean="0"/>
              <a:t>  - create a drop-in</a:t>
            </a:r>
            <a:r>
              <a:rPr lang="en-US" baseline="0" dirty="0" smtClean="0"/>
              <a:t> replacement </a:t>
            </a:r>
            <a:r>
              <a:rPr lang="en-US" baseline="0" dirty="0" err="1" smtClean="0"/>
              <a:t>fo</a:t>
            </a:r>
            <a:r>
              <a:rPr lang="en-US" baseline="0" dirty="0" smtClean="0"/>
              <a:t> the Moses decoder</a:t>
            </a:r>
          </a:p>
          <a:p>
            <a:r>
              <a:rPr lang="en-US" baseline="0" dirty="0" smtClean="0"/>
              <a:t>  - give similar quality output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made multi-core decoder speed a priority</a:t>
            </a:r>
          </a:p>
          <a:p>
            <a:r>
              <a:rPr lang="en-US" baseline="0" dirty="0" smtClean="0"/>
              <a:t>  - using customized memory management</a:t>
            </a:r>
          </a:p>
          <a:p>
            <a:r>
              <a:rPr lang="en-US" baseline="0" dirty="0" smtClean="0"/>
              <a:t>  - faster phrase-table</a:t>
            </a:r>
          </a:p>
          <a:p>
            <a:r>
              <a:rPr lang="en-US" baseline="0" dirty="0" smtClean="0"/>
              <a:t>  - integrated </a:t>
            </a:r>
            <a:r>
              <a:rPr lang="en-US" baseline="0" dirty="0" err="1" smtClean="0"/>
              <a:t>lexicalised</a:t>
            </a:r>
            <a:r>
              <a:rPr lang="en-US" baseline="0" dirty="0" smtClean="0"/>
              <a:t> reordering model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result is a phrase-based decoder which is 10-15 times faster than Moses</a:t>
            </a:r>
          </a:p>
          <a:p>
            <a:r>
              <a:rPr lang="en-US" baseline="0" dirty="0" smtClean="0"/>
              <a:t>And</a:t>
            </a:r>
          </a:p>
          <a:p>
            <a:r>
              <a:rPr lang="en-US" baseline="0" dirty="0" smtClean="0"/>
              <a:t>Hierarchical decoder which is a lot faster than </a:t>
            </a:r>
            <a:r>
              <a:rPr lang="en-US" baseline="0" dirty="0" err="1" smtClean="0"/>
              <a:t>moses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94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However, we also have to </a:t>
            </a:r>
            <a:r>
              <a:rPr lang="en-US" dirty="0" err="1" smtClean="0"/>
              <a:t>recognise</a:t>
            </a:r>
            <a:r>
              <a:rPr lang="en-US" dirty="0" smtClean="0"/>
              <a:t> that</a:t>
            </a:r>
            <a:r>
              <a:rPr lang="en-US" baseline="0" dirty="0" smtClean="0"/>
              <a:t> hardware has evolved</a:t>
            </a:r>
          </a:p>
          <a:p>
            <a:r>
              <a:rPr lang="en-US" baseline="0" dirty="0" smtClean="0"/>
              <a:t>  - today’s affordable server</a:t>
            </a:r>
          </a:p>
          <a:p>
            <a:r>
              <a:rPr lang="en-US" baseline="0" dirty="0" smtClean="0"/>
              <a:t>  - much more RAM available</a:t>
            </a:r>
          </a:p>
          <a:p>
            <a:r>
              <a:rPr lang="en-US" dirty="0" smtClean="0"/>
              <a:t>  -</a:t>
            </a:r>
            <a:r>
              <a:rPr lang="en-US" baseline="0" dirty="0" smtClean="0"/>
              <a:t> a lot more cores</a:t>
            </a:r>
          </a:p>
          <a:p>
            <a:r>
              <a:rPr lang="en-US" dirty="0" smtClean="0"/>
              <a:t>With the slow down of Moore’s law</a:t>
            </a:r>
          </a:p>
          <a:p>
            <a:r>
              <a:rPr lang="en-US" dirty="0" smtClean="0"/>
              <a:t>  - CPU speed isn’t going to get much faster</a:t>
            </a:r>
          </a:p>
          <a:p>
            <a:r>
              <a:rPr lang="en-US" dirty="0" smtClean="0"/>
              <a:t>This trend of </a:t>
            </a:r>
            <a:r>
              <a:rPr lang="en-US" baseline="0" dirty="0" smtClean="0"/>
              <a:t>more cores &amp; </a:t>
            </a:r>
            <a:r>
              <a:rPr lang="en-US" dirty="0" smtClean="0"/>
              <a:t>more</a:t>
            </a:r>
            <a:r>
              <a:rPr lang="en-US" baseline="0" dirty="0" smtClean="0"/>
              <a:t> memory</a:t>
            </a:r>
          </a:p>
          <a:p>
            <a:r>
              <a:rPr lang="en-US" baseline="0" dirty="0" smtClean="0"/>
              <a:t>  - likely to continue into the future</a:t>
            </a:r>
          </a:p>
          <a:p>
            <a:endParaRPr lang="en-US" dirty="0" smtClean="0"/>
          </a:p>
          <a:p>
            <a:r>
              <a:rPr lang="en-US" dirty="0" smtClean="0"/>
              <a:t>Challenge is how to make optimal</a:t>
            </a:r>
            <a:r>
              <a:rPr lang="en-US" baseline="0" dirty="0" smtClean="0"/>
              <a:t> use of today’s and tomorrow’s hardware</a:t>
            </a:r>
          </a:p>
          <a:p>
            <a:r>
              <a:rPr lang="en-US" baseline="0" dirty="0" smtClean="0"/>
              <a:t> - more important, lots of cores  </a:t>
            </a:r>
          </a:p>
          <a:p>
            <a:r>
              <a:rPr lang="en-US" baseline="0" dirty="0" smtClean="0"/>
              <a:t>  - lots of </a:t>
            </a:r>
            <a:r>
              <a:rPr lang="en-US" baseline="0" dirty="0" smtClean="0"/>
              <a:t>memory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There’s lots of ways to do this</a:t>
            </a:r>
          </a:p>
          <a:p>
            <a:r>
              <a:rPr lang="en-US" baseline="0" dirty="0" smtClean="0"/>
              <a:t>  - many of them have been tried by other researchers</a:t>
            </a:r>
          </a:p>
          <a:p>
            <a:r>
              <a:rPr lang="en-US" baseline="0" dirty="0" smtClean="0"/>
              <a:t>Perhaps</a:t>
            </a:r>
          </a:p>
          <a:p>
            <a:r>
              <a:rPr lang="en-US" baseline="0" dirty="0" smtClean="0"/>
              <a:t>   - we can try to come up with a better decoding algorithm</a:t>
            </a:r>
          </a:p>
          <a:p>
            <a:r>
              <a:rPr lang="en-US" baseline="0" dirty="0" smtClean="0"/>
              <a:t>   - to try to trade-off some translation quality for speed</a:t>
            </a:r>
          </a:p>
          <a:p>
            <a:r>
              <a:rPr lang="en-US" baseline="0" dirty="0" smtClean="0"/>
              <a:t>But in this work</a:t>
            </a:r>
          </a:p>
          <a:p>
            <a:r>
              <a:rPr lang="en-US" baseline="0" dirty="0" smtClean="0"/>
              <a:t>  - we will keep the same algorithms</a:t>
            </a:r>
          </a:p>
          <a:p>
            <a:r>
              <a:rPr lang="en-US" baseline="0" dirty="0" smtClean="0"/>
              <a:t>   - compatible with Moses as far as possible</a:t>
            </a:r>
          </a:p>
          <a:p>
            <a:r>
              <a:rPr lang="en-US" baseline="0" dirty="0" smtClean="0"/>
              <a:t>We will look at some of the major components of the decoder</a:t>
            </a:r>
          </a:p>
          <a:p>
            <a:r>
              <a:rPr lang="en-US" baseline="0" dirty="0" smtClean="0"/>
              <a:t>  - and see how they can be better implemented</a:t>
            </a:r>
          </a:p>
          <a:p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Our</a:t>
            </a:r>
            <a:r>
              <a:rPr lang="en-US" baseline="0" dirty="0" smtClean="0"/>
              <a:t> reference is the Moses decoder</a:t>
            </a:r>
          </a:p>
          <a:p>
            <a:r>
              <a:rPr lang="en-US" dirty="0" smtClean="0"/>
              <a:t>  - by the issues have been reported in other SMT toolkits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337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 has been noticed</a:t>
            </a:r>
            <a:r>
              <a:rPr lang="en-US" baseline="0" dirty="0" smtClean="0"/>
              <a:t> by a few people in the community</a:t>
            </a:r>
          </a:p>
          <a:p>
            <a:r>
              <a:rPr lang="en-US" baseline="0" dirty="0" smtClean="0"/>
              <a:t>   - we don’t make very good use of multiple cores</a:t>
            </a:r>
          </a:p>
          <a:p>
            <a:endParaRPr lang="en-US" dirty="0" smtClean="0"/>
          </a:p>
          <a:p>
            <a:r>
              <a:rPr lang="en-US" dirty="0" smtClean="0"/>
              <a:t>In this graph</a:t>
            </a:r>
            <a:r>
              <a:rPr lang="en-US" baseline="0" dirty="0" smtClean="0"/>
              <a:t> shows </a:t>
            </a:r>
          </a:p>
          <a:p>
            <a:r>
              <a:rPr lang="en-US" baseline="0" dirty="0" smtClean="0"/>
              <a:t>   - number of threads </a:t>
            </a:r>
          </a:p>
          <a:p>
            <a:r>
              <a:rPr lang="en-US" baseline="0" dirty="0" smtClean="0"/>
              <a:t>     v.</a:t>
            </a:r>
          </a:p>
          <a:p>
            <a:r>
              <a:rPr lang="en-US" baseline="0" dirty="0" smtClean="0"/>
              <a:t>   - decoding speed, measured in words/sec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As you can see, </a:t>
            </a:r>
          </a:p>
          <a:p>
            <a:r>
              <a:rPr lang="en-US" dirty="0" smtClean="0"/>
              <a:t>When</a:t>
            </a:r>
            <a:r>
              <a:rPr lang="en-US" baseline="0" dirty="0" smtClean="0"/>
              <a:t> we run a typical phrase-based model</a:t>
            </a:r>
          </a:p>
          <a:p>
            <a:r>
              <a:rPr lang="en-US" baseline="0" dirty="0" smtClean="0"/>
              <a:t>  - on a large, 32 core server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we try to use more cores,</a:t>
            </a:r>
          </a:p>
          <a:p>
            <a:r>
              <a:rPr lang="en-US" baseline="0" dirty="0" smtClean="0"/>
              <a:t>  - not only is it speed increase not linear</a:t>
            </a:r>
          </a:p>
          <a:p>
            <a:r>
              <a:rPr lang="en-US" baseline="0" dirty="0" smtClean="0"/>
              <a:t>  - start of tail of after 4-5 threads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at some point around 15-16 threads</a:t>
            </a:r>
          </a:p>
          <a:p>
            <a:r>
              <a:rPr lang="en-US" baseline="0" dirty="0" smtClean="0"/>
              <a:t>  - using more threads actually slows down decoding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if you’ve bought a 32 core server, you might as well let 16 of those cores sit idle</a:t>
            </a:r>
          </a:p>
          <a:p>
            <a:r>
              <a:rPr lang="en-US" baseline="0" dirty="0" smtClean="0"/>
              <a:t>  - ‘cos trying to use them will just slow you down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21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Ideally, what should happen</a:t>
            </a:r>
          </a:p>
          <a:p>
            <a:r>
              <a:rPr lang="en-US" baseline="0" dirty="0" smtClean="0"/>
              <a:t>  - decoding speed should scale linearly </a:t>
            </a:r>
          </a:p>
          <a:p>
            <a:r>
              <a:rPr lang="en-US" baseline="0" dirty="0" smtClean="0"/>
              <a:t>  - more cores == faster translation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478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the outline of the rest of the talk</a:t>
            </a:r>
          </a:p>
          <a:p>
            <a:endParaRPr lang="en-US" dirty="0" smtClean="0"/>
          </a:p>
          <a:p>
            <a:r>
              <a:rPr lang="en-US" dirty="0" smtClean="0"/>
              <a:t>Do</a:t>
            </a:r>
            <a:r>
              <a:rPr lang="en-US" baseline="0" dirty="0" smtClean="0"/>
              <a:t> some profiling of the decoding process</a:t>
            </a:r>
          </a:p>
          <a:p>
            <a:r>
              <a:rPr lang="en-US" baseline="0" dirty="0" smtClean="0"/>
              <a:t>  - to see what taking the most time</a:t>
            </a:r>
          </a:p>
          <a:p>
            <a:r>
              <a:rPr lang="en-US" baseline="0" dirty="0" smtClean="0"/>
              <a:t>  - see what things are growing when we use more threads</a:t>
            </a:r>
          </a:p>
          <a:p>
            <a:endParaRPr lang="en-US" baseline="0" dirty="0" smtClean="0"/>
          </a:p>
          <a:p>
            <a:r>
              <a:rPr lang="en-US" dirty="0" smtClean="0"/>
              <a:t>Then I’ll talk about implementation</a:t>
            </a:r>
            <a:r>
              <a:rPr lang="en-US" baseline="0" dirty="0" smtClean="0"/>
              <a:t> of the solutions</a:t>
            </a:r>
          </a:p>
          <a:p>
            <a:r>
              <a:rPr lang="en-US" baseline="0" dirty="0" smtClean="0"/>
              <a:t>  - 1</a:t>
            </a:r>
            <a:r>
              <a:rPr lang="en-US" baseline="30000" dirty="0" smtClean="0"/>
              <a:t>st</a:t>
            </a:r>
            <a:r>
              <a:rPr lang="en-US" baseline="0" dirty="0" smtClean="0"/>
              <a:t> tried to improve the Moses decoder</a:t>
            </a:r>
          </a:p>
          <a:p>
            <a:r>
              <a:rPr lang="en-US" baseline="0" dirty="0" smtClean="0"/>
              <a:t>  - but ultimately had to re-implement the decoder</a:t>
            </a:r>
          </a:p>
          <a:p>
            <a:r>
              <a:rPr lang="en-US" baseline="0" dirty="0" smtClean="0"/>
              <a:t>      - that put speed and </a:t>
            </a:r>
            <a:r>
              <a:rPr lang="en-US" baseline="0" dirty="0" err="1" smtClean="0"/>
              <a:t>scalbility</a:t>
            </a:r>
            <a:r>
              <a:rPr lang="en-US" baseline="0" dirty="0" smtClean="0"/>
              <a:t> at the forefront of our priority</a:t>
            </a:r>
          </a:p>
          <a:p>
            <a:endParaRPr lang="en-US" baseline="0" dirty="0" smtClean="0"/>
          </a:p>
          <a:p>
            <a:r>
              <a:rPr lang="en-US" dirty="0" smtClean="0"/>
              <a:t>I’ll go into some detail about</a:t>
            </a:r>
            <a:r>
              <a:rPr lang="en-US" baseline="0" dirty="0" smtClean="0"/>
              <a:t> what we did</a:t>
            </a:r>
          </a:p>
          <a:p>
            <a:r>
              <a:rPr lang="en-US" baseline="0" dirty="0" smtClean="0"/>
              <a:t> 1</a:t>
            </a:r>
            <a:r>
              <a:rPr lang="en-US" baseline="30000" dirty="0" smtClean="0"/>
              <a:t>st</a:t>
            </a:r>
            <a:r>
              <a:rPr lang="en-US" baseline="0" dirty="0" smtClean="0"/>
              <a:t> – took charge of allocating &amp; deallocating memory</a:t>
            </a:r>
          </a:p>
          <a:p>
            <a:r>
              <a:rPr lang="en-US" baseline="0" dirty="0" smtClean="0"/>
              <a:t>           - a role that usually done by the operating</a:t>
            </a:r>
          </a:p>
          <a:p>
            <a:r>
              <a:rPr lang="en-US" baseline="0" dirty="0" smtClean="0"/>
              <a:t>2</a:t>
            </a:r>
            <a:r>
              <a:rPr lang="en-US" baseline="30000" dirty="0" smtClean="0"/>
              <a:t>nd</a:t>
            </a:r>
            <a:r>
              <a:rPr lang="en-US" baseline="0" dirty="0" smtClean="0"/>
              <a:t> – played around with how we store partial translation in stacks</a:t>
            </a:r>
          </a:p>
          <a:p>
            <a:r>
              <a:rPr lang="en-US" baseline="0" dirty="0" smtClean="0"/>
              <a:t>3rd – create a better on-demand phrase-table which is scales better</a:t>
            </a:r>
          </a:p>
          <a:p>
            <a:r>
              <a:rPr lang="en-US" baseline="0" dirty="0" smtClean="0"/>
              <a:t>Lastly – changed the way the </a:t>
            </a:r>
            <a:r>
              <a:rPr lang="en-US" baseline="0" dirty="0" err="1" smtClean="0"/>
              <a:t>lexicalised</a:t>
            </a:r>
            <a:r>
              <a:rPr lang="en-US" baseline="0" dirty="0" smtClean="0"/>
              <a:t> reordering model is stored</a:t>
            </a:r>
          </a:p>
          <a:p>
            <a:r>
              <a:rPr lang="en-US" baseline="0" dirty="0" smtClean="0"/>
              <a:t>                  - reduces the random lookup used</a:t>
            </a:r>
          </a:p>
          <a:p>
            <a:r>
              <a:rPr lang="en-US" baseline="0" dirty="0" smtClean="0"/>
              <a:t>                  - makes a big difference in speed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622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Lets decode</a:t>
            </a:r>
            <a:r>
              <a:rPr lang="en-US" baseline="0" dirty="0" smtClean="0"/>
              <a:t> a few thousand sentences </a:t>
            </a:r>
          </a:p>
          <a:p>
            <a:r>
              <a:rPr lang="en-US" baseline="0" dirty="0" smtClean="0"/>
              <a:t>   - see where the decoder spending most of it time</a:t>
            </a:r>
          </a:p>
          <a:p>
            <a:endParaRPr lang="en-US" baseline="0" dirty="0" smtClean="0"/>
          </a:p>
          <a:p>
            <a:r>
              <a:rPr lang="en-US" dirty="0" smtClean="0"/>
              <a:t>We find that the biggest drag on speed is memory allocation and deallocation</a:t>
            </a:r>
          </a:p>
          <a:p>
            <a:endParaRPr lang="en-US" dirty="0" smtClean="0"/>
          </a:p>
          <a:p>
            <a:r>
              <a:rPr lang="en-US" dirty="0" smtClean="0"/>
              <a:t>And</a:t>
            </a:r>
            <a:r>
              <a:rPr lang="en-US" baseline="0" dirty="0" smtClean="0"/>
              <a:t> this rises when we use more threads</a:t>
            </a:r>
          </a:p>
          <a:p>
            <a:r>
              <a:rPr lang="en-US" baseline="0" dirty="0" smtClean="0"/>
              <a:t>  - this is a known issue</a:t>
            </a:r>
          </a:p>
          <a:p>
            <a:r>
              <a:rPr lang="en-US" baseline="0" dirty="0" smtClean="0"/>
              <a:t>   - due to operating system level locking to ensure that memory allocation is consistent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there’s actually a ready made solution for better multi-threaded application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4411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That solution are libraries</a:t>
            </a:r>
            <a:r>
              <a:rPr lang="en-US" baseline="0" dirty="0" smtClean="0"/>
              <a:t>, such as the </a:t>
            </a:r>
            <a:r>
              <a:rPr lang="en-US" baseline="0" dirty="0" err="1" smtClean="0"/>
              <a:t>tcmalloc</a:t>
            </a:r>
            <a:r>
              <a:rPr lang="en-US" baseline="0" dirty="0" smtClean="0"/>
              <a:t> library</a:t>
            </a:r>
          </a:p>
          <a:p>
            <a:r>
              <a:rPr lang="en-US" baseline="0" dirty="0" smtClean="0"/>
              <a:t>  - which replaces the default memory allocation methods in the operating system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Does indeed make multi-threaded decoding faster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still exhibits the non-linear scaling</a:t>
            </a:r>
          </a:p>
          <a:p>
            <a:r>
              <a:rPr lang="en-US" baseline="0" dirty="0" smtClean="0"/>
              <a:t>And slowing down after a certain number of threads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can we do better than this?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405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ultimate step we can </a:t>
            </a:r>
            <a:r>
              <a:rPr lang="en-US" dirty="0" err="1" smtClean="0"/>
              <a:t>takewith</a:t>
            </a:r>
            <a:r>
              <a:rPr lang="en-US" dirty="0" smtClean="0"/>
              <a:t> memory management </a:t>
            </a:r>
          </a:p>
          <a:p>
            <a:r>
              <a:rPr lang="en-US" dirty="0" smtClean="0"/>
              <a:t>   - is to take it out of the hands</a:t>
            </a:r>
            <a:r>
              <a:rPr lang="en-US" baseline="0" dirty="0" smtClean="0"/>
              <a:t> of the OS and do it ourselves</a:t>
            </a:r>
          </a:p>
          <a:p>
            <a:r>
              <a:rPr lang="en-US" baseline="0" dirty="0" smtClean="0"/>
              <a:t>This is a familiar strategy taken by other application when they need high performance applications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Entails allocating a large amount of memory at the start </a:t>
            </a:r>
          </a:p>
          <a:p>
            <a:r>
              <a:rPr lang="en-US" baseline="0" dirty="0" smtClean="0"/>
              <a:t>  - using it as needed</a:t>
            </a:r>
          </a:p>
          <a:p>
            <a:r>
              <a:rPr lang="en-US" baseline="0" dirty="0" smtClean="0"/>
              <a:t>When we finish decoding each sentence</a:t>
            </a:r>
          </a:p>
          <a:p>
            <a:r>
              <a:rPr lang="en-US" baseline="0" dirty="0" smtClean="0"/>
              <a:t>  - instead of free each object and </a:t>
            </a:r>
            <a:r>
              <a:rPr lang="en-US" baseline="0" dirty="0" err="1" smtClean="0"/>
              <a:t>datastructure</a:t>
            </a:r>
            <a:r>
              <a:rPr lang="en-US" baseline="0" dirty="0" smtClean="0"/>
              <a:t> 1-by-1</a:t>
            </a:r>
          </a:p>
          <a:p>
            <a:r>
              <a:rPr lang="en-US" baseline="0" dirty="0" smtClean="0"/>
              <a:t>  - free them all in 1 go</a:t>
            </a:r>
          </a:p>
          <a:p>
            <a:r>
              <a:rPr lang="en-US" baseline="0" dirty="0" smtClean="0"/>
              <a:t>  - re-use the pool for the next sentence decoding</a:t>
            </a:r>
          </a:p>
          <a:p>
            <a:r>
              <a:rPr lang="en-US" baseline="0" dirty="0" smtClean="0"/>
              <a:t>1 pool per thread</a:t>
            </a:r>
          </a:p>
          <a:p>
            <a:r>
              <a:rPr lang="en-US" baseline="0" dirty="0" smtClean="0"/>
              <a:t>  - don’t have locking each time we use the pool</a:t>
            </a:r>
          </a:p>
          <a:p>
            <a:endParaRPr lang="en-US" baseline="0" dirty="0" smtClean="0"/>
          </a:p>
          <a:p>
            <a:r>
              <a:rPr lang="en-US" baseline="0" dirty="0" smtClean="0"/>
              <a:t>During decoding of 1 sentence</a:t>
            </a:r>
          </a:p>
          <a:p>
            <a:r>
              <a:rPr lang="en-US" baseline="0" dirty="0" smtClean="0"/>
              <a:t>  - create and destroy of lot partial translations</a:t>
            </a:r>
          </a:p>
          <a:p>
            <a:r>
              <a:rPr lang="en-US" baseline="0" dirty="0" smtClean="0"/>
              <a:t>  - known as hypotheses </a:t>
            </a:r>
          </a:p>
          <a:p>
            <a:r>
              <a:rPr lang="en-US" baseline="0" dirty="0" smtClean="0"/>
              <a:t>  - optimize it’s memory management</a:t>
            </a:r>
          </a:p>
          <a:p>
            <a:r>
              <a:rPr lang="en-US" baseline="0" dirty="0" smtClean="0"/>
              <a:t>  - when we want to create a new hypotheses</a:t>
            </a:r>
          </a:p>
          <a:p>
            <a:r>
              <a:rPr lang="en-US" baseline="0" dirty="0" smtClean="0"/>
              <a:t>       - try to reuse 1 which has been previously destroyed</a:t>
            </a:r>
          </a:p>
          <a:p>
            <a:r>
              <a:rPr lang="en-US" baseline="0" dirty="0" smtClean="0"/>
              <a:t>       - rather than </a:t>
            </a:r>
            <a:r>
              <a:rPr lang="en-US" baseline="0" dirty="0" err="1" smtClean="0"/>
              <a:t>gettig</a:t>
            </a:r>
            <a:r>
              <a:rPr lang="en-US" baseline="0" dirty="0" smtClean="0"/>
              <a:t> memory from the memory pool</a:t>
            </a:r>
          </a:p>
          <a:p>
            <a:r>
              <a:rPr lang="en-US" baseline="0" dirty="0" smtClean="0"/>
              <a:t>       - reuse 1 which most recently been destroyed</a:t>
            </a:r>
          </a:p>
          <a:p>
            <a:r>
              <a:rPr lang="en-US" baseline="0" dirty="0" smtClean="0"/>
              <a:t>            - increase the chance that it will still be in the fastest CPU memory</a:t>
            </a:r>
          </a:p>
          <a:p>
            <a:endParaRPr lang="en-US" baseline="0" dirty="0" smtClean="0"/>
          </a:p>
          <a:p>
            <a:r>
              <a:rPr lang="en-US" baseline="0" dirty="0" smtClean="0"/>
              <a:t>Did this in a new decoder</a:t>
            </a:r>
          </a:p>
          <a:p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US" baseline="0" dirty="0" smtClean="0"/>
              <a:t>When we do these things</a:t>
            </a:r>
          </a:p>
          <a:p>
            <a:r>
              <a:rPr lang="en-US" baseline="0" dirty="0" smtClean="0"/>
              <a:t>  - large improvement in decoding speed</a:t>
            </a:r>
          </a:p>
          <a:p>
            <a:r>
              <a:rPr lang="en-US" baseline="0" dirty="0" smtClean="0"/>
              <a:t>  - roughly 3 times that of Moses</a:t>
            </a:r>
          </a:p>
          <a:p>
            <a:r>
              <a:rPr lang="en-US" baseline="0" dirty="0" smtClean="0"/>
              <a:t>  - it still have the problem of slowing down when using high number of threads</a:t>
            </a:r>
          </a:p>
          <a:p>
            <a:r>
              <a:rPr lang="en-US" baseline="0" dirty="0" smtClean="0"/>
              <a:t>        - in general, faster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17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60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163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310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http://www.statmt.org/moses/img/coin-tiny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5882"/>
            <a:ext cx="749300" cy="74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8592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829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418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63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171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69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47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32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7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Fast, Scalable Phrase-Based SMT Decoding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Hieu Hoang</a:t>
            </a:r>
          </a:p>
          <a:p>
            <a:r>
              <a:rPr lang="en-US" dirty="0" smtClean="0"/>
              <a:t>Nikolay </a:t>
            </a:r>
            <a:r>
              <a:rPr lang="en-US" dirty="0" err="1" smtClean="0"/>
              <a:t>Bogoychev</a:t>
            </a:r>
            <a:endParaRPr lang="en-US" dirty="0" smtClean="0"/>
          </a:p>
          <a:p>
            <a:r>
              <a:rPr lang="en-US" dirty="0" smtClean="0"/>
              <a:t>Lane Schwartz</a:t>
            </a:r>
          </a:p>
          <a:p>
            <a:r>
              <a:rPr lang="en-US" dirty="0" smtClean="0"/>
              <a:t>Marcin </a:t>
            </a:r>
            <a:r>
              <a:rPr lang="en-US" dirty="0" err="1" smtClean="0"/>
              <a:t>Junczys-Dowmunt</a:t>
            </a:r>
            <a:endParaRPr lang="en-US" dirty="0"/>
          </a:p>
        </p:txBody>
      </p:sp>
      <p:pic>
        <p:nvPicPr>
          <p:cNvPr id="2050" name="Picture 2" descr="http://www.statmt.org/moses/img/coin-tin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4500" y="550863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125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6478768"/>
              </p:ext>
            </p:extLst>
          </p:nvPr>
        </p:nvGraphicFramePr>
        <p:xfrm>
          <a:off x="838197" y="1948861"/>
          <a:ext cx="911194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0411"/>
                <a:gridCol w="1240411"/>
                <a:gridCol w="1132339"/>
                <a:gridCol w="1000763"/>
                <a:gridCol w="1124504"/>
                <a:gridCol w="1124504"/>
                <a:gridCol w="1124504"/>
                <a:gridCol w="11245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Our 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11%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13%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0134096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Configuration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20837"/>
            <a:ext cx="10515600" cy="4756126"/>
          </a:xfrm>
        </p:spPr>
        <p:txBody>
          <a:bodyPr/>
          <a:lstStyle/>
          <a:p>
            <a:r>
              <a:rPr lang="en-US" dirty="0" smtClean="0"/>
              <a:t>Cardinality stacks</a:t>
            </a:r>
          </a:p>
          <a:p>
            <a:pPr lvl="1"/>
            <a:r>
              <a:rPr lang="en-US" dirty="0" smtClean="0"/>
              <a:t>Moses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2656254"/>
            <a:ext cx="68580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566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</a:t>
            </a:r>
            <a:r>
              <a:rPr lang="en-US" dirty="0" smtClean="0"/>
              <a:t>Configuration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/>
              <a:t>Coverage </a:t>
            </a:r>
            <a:r>
              <a:rPr lang="en-US" dirty="0" smtClean="0"/>
              <a:t>stacks</a:t>
            </a:r>
          </a:p>
          <a:p>
            <a:r>
              <a:rPr lang="en-US" dirty="0" smtClean="0"/>
              <a:t>Less search errors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Better model </a:t>
            </a:r>
            <a:r>
              <a:rPr lang="en-US" dirty="0"/>
              <a:t>s</a:t>
            </a:r>
            <a:r>
              <a:rPr lang="en-US" dirty="0" smtClean="0"/>
              <a:t>core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Same amount of work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5782603" y="3198836"/>
            <a:ext cx="1300145" cy="422477"/>
            <a:chOff x="4558714" y="2284437"/>
            <a:chExt cx="1300145" cy="422477"/>
          </a:xfrm>
        </p:grpSpPr>
        <p:sp>
          <p:nvSpPr>
            <p:cNvPr id="10" name="Rectangle 9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782602" y="3762422"/>
            <a:ext cx="1300145" cy="422477"/>
            <a:chOff x="4558714" y="2284437"/>
            <a:chExt cx="1300145" cy="422477"/>
          </a:xfrm>
        </p:grpSpPr>
        <p:sp>
          <p:nvSpPr>
            <p:cNvPr id="43" name="Rectangle 42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438829" y="5365965"/>
            <a:ext cx="1300145" cy="422477"/>
            <a:chOff x="4298684" y="3948907"/>
            <a:chExt cx="1300145" cy="422477"/>
          </a:xfrm>
        </p:grpSpPr>
        <p:sp>
          <p:nvSpPr>
            <p:cNvPr id="56" name="Rectangle 55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438828" y="5965741"/>
            <a:ext cx="1300145" cy="422477"/>
            <a:chOff x="4298684" y="3948907"/>
            <a:chExt cx="1300145" cy="422477"/>
          </a:xfrm>
        </p:grpSpPr>
        <p:sp>
          <p:nvSpPr>
            <p:cNvPr id="64" name="Rectangle 63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7999276" y="3936055"/>
            <a:ext cx="1300145" cy="422477"/>
            <a:chOff x="6634674" y="2848022"/>
            <a:chExt cx="1300145" cy="422477"/>
          </a:xfrm>
        </p:grpSpPr>
        <p:sp>
          <p:nvSpPr>
            <p:cNvPr id="78" name="Rectangle 77"/>
            <p:cNvSpPr/>
            <p:nvPr/>
          </p:nvSpPr>
          <p:spPr>
            <a:xfrm>
              <a:off x="6634674" y="2848022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6634674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6894703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7154732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7419561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7674790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7992772" y="4596113"/>
            <a:ext cx="1300145" cy="422477"/>
            <a:chOff x="6634674" y="2848022"/>
            <a:chExt cx="1300145" cy="422477"/>
          </a:xfrm>
        </p:grpSpPr>
        <p:sp>
          <p:nvSpPr>
            <p:cNvPr id="85" name="Rectangle 84"/>
            <p:cNvSpPr/>
            <p:nvPr/>
          </p:nvSpPr>
          <p:spPr>
            <a:xfrm>
              <a:off x="6634674" y="2848022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6634674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6894703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7154732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/>
            <p:cNvSpPr/>
            <p:nvPr/>
          </p:nvSpPr>
          <p:spPr>
            <a:xfrm>
              <a:off x="7419561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7674790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7877771" y="3517791"/>
            <a:ext cx="1545102" cy="1603387"/>
            <a:chOff x="4172073" y="3475049"/>
            <a:chExt cx="1545102" cy="1603387"/>
          </a:xfrm>
        </p:grpSpPr>
        <p:cxnSp>
          <p:nvCxnSpPr>
            <p:cNvPr id="98" name="Straight Connector 97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/>
        </p:nvCxnSpPr>
        <p:spPr>
          <a:xfrm flipV="1">
            <a:off x="6857319" y="5121178"/>
            <a:ext cx="1662015" cy="667264"/>
          </a:xfrm>
          <a:prstGeom prst="curvedConnector3">
            <a:avLst>
              <a:gd name="adj1" fmla="val 10247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/>
          <p:nvPr/>
        </p:nvCxnSpPr>
        <p:spPr>
          <a:xfrm>
            <a:off x="7197687" y="3762422"/>
            <a:ext cx="680084" cy="342110"/>
          </a:xfrm>
          <a:prstGeom prst="curvedConnector3">
            <a:avLst>
              <a:gd name="adj1" fmla="val 582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/>
          <p:nvPr/>
        </p:nvCxnSpPr>
        <p:spPr>
          <a:xfrm flipV="1">
            <a:off x="9594166" y="3024553"/>
            <a:ext cx="1167618" cy="737869"/>
          </a:xfrm>
          <a:prstGeom prst="curvedConnector3">
            <a:avLst>
              <a:gd name="adj1" fmla="val 933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urved Connector 108"/>
          <p:cNvCxnSpPr/>
          <p:nvPr/>
        </p:nvCxnSpPr>
        <p:spPr>
          <a:xfrm>
            <a:off x="9466579" y="4758163"/>
            <a:ext cx="1295205" cy="542174"/>
          </a:xfrm>
          <a:prstGeom prst="curvedConnector3">
            <a:avLst>
              <a:gd name="adj1" fmla="val 956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382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Stack </a:t>
            </a:r>
            <a:r>
              <a:rPr lang="en-US" smtClean="0"/>
              <a:t>Configuration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 smtClean="0"/>
              <a:t>Coverage </a:t>
            </a:r>
            <a:r>
              <a:rPr lang="en-US" dirty="0" smtClean="0">
                <a:solidFill>
                  <a:srgbClr val="FF0000"/>
                </a:solidFill>
              </a:rPr>
              <a:t>and end position</a:t>
            </a:r>
            <a:r>
              <a:rPr lang="en-US" dirty="0" smtClean="0"/>
              <a:t> stacks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5782603" y="3198836"/>
            <a:ext cx="1300145" cy="422477"/>
            <a:chOff x="4558714" y="2284437"/>
            <a:chExt cx="1300145" cy="422477"/>
          </a:xfrm>
        </p:grpSpPr>
        <p:sp>
          <p:nvSpPr>
            <p:cNvPr id="10" name="Rectangle 9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782602" y="3762422"/>
            <a:ext cx="1300145" cy="422477"/>
            <a:chOff x="4558714" y="2284437"/>
            <a:chExt cx="1300145" cy="422477"/>
          </a:xfrm>
        </p:grpSpPr>
        <p:sp>
          <p:nvSpPr>
            <p:cNvPr id="43" name="Rectangle 42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438829" y="5365965"/>
            <a:ext cx="1300145" cy="422477"/>
            <a:chOff x="4298684" y="3948907"/>
            <a:chExt cx="1300145" cy="422477"/>
          </a:xfrm>
        </p:grpSpPr>
        <p:sp>
          <p:nvSpPr>
            <p:cNvPr id="56" name="Rectangle 55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438828" y="5965741"/>
            <a:ext cx="1300145" cy="422477"/>
            <a:chOff x="4298684" y="3948907"/>
            <a:chExt cx="1300145" cy="422477"/>
          </a:xfrm>
        </p:grpSpPr>
        <p:sp>
          <p:nvSpPr>
            <p:cNvPr id="64" name="Rectangle 63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8247939" y="2454706"/>
            <a:ext cx="1545102" cy="1603387"/>
            <a:chOff x="4172073" y="3475049"/>
            <a:chExt cx="1545102" cy="1603387"/>
          </a:xfrm>
        </p:grpSpPr>
        <p:cxnSp>
          <p:nvCxnSpPr>
            <p:cNvPr id="98" name="Straight Connector 97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/>
        </p:nvCxnSpPr>
        <p:spPr>
          <a:xfrm flipV="1">
            <a:off x="6857319" y="5300337"/>
            <a:ext cx="1374962" cy="48810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/>
          <p:nvPr/>
        </p:nvCxnSpPr>
        <p:spPr>
          <a:xfrm flipV="1">
            <a:off x="7211690" y="3001722"/>
            <a:ext cx="1027740" cy="44958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/>
          <p:nvPr/>
        </p:nvCxnSpPr>
        <p:spPr>
          <a:xfrm flipV="1">
            <a:off x="9805691" y="2219339"/>
            <a:ext cx="1167618" cy="737869"/>
          </a:xfrm>
          <a:prstGeom prst="curvedConnector3">
            <a:avLst>
              <a:gd name="adj1" fmla="val 933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urved Connector 108"/>
          <p:cNvCxnSpPr/>
          <p:nvPr/>
        </p:nvCxnSpPr>
        <p:spPr>
          <a:xfrm>
            <a:off x="9807848" y="5242805"/>
            <a:ext cx="1295205" cy="542174"/>
          </a:xfrm>
          <a:prstGeom prst="curvedConnector3">
            <a:avLst>
              <a:gd name="adj1" fmla="val 956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oup 75"/>
          <p:cNvGrpSpPr/>
          <p:nvPr/>
        </p:nvGrpSpPr>
        <p:grpSpPr>
          <a:xfrm>
            <a:off x="8352743" y="3449732"/>
            <a:ext cx="1300145" cy="422477"/>
            <a:chOff x="8369444" y="2872970"/>
            <a:chExt cx="1300145" cy="422477"/>
          </a:xfrm>
        </p:grpSpPr>
        <p:sp>
          <p:nvSpPr>
            <p:cNvPr id="77" name="Rectangle 76"/>
            <p:cNvSpPr/>
            <p:nvPr/>
          </p:nvSpPr>
          <p:spPr>
            <a:xfrm>
              <a:off x="8369444" y="2872970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8369444" y="2872970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8629473" y="2872970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8889502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9154331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9409560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8247939" y="4700576"/>
            <a:ext cx="1545102" cy="1603387"/>
            <a:chOff x="4172073" y="3475049"/>
            <a:chExt cx="1545102" cy="1603387"/>
          </a:xfrm>
        </p:grpSpPr>
        <p:cxnSp>
          <p:nvCxnSpPr>
            <p:cNvPr id="126" name="Straight Connector 125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9" name="Group 128"/>
          <p:cNvGrpSpPr/>
          <p:nvPr/>
        </p:nvGrpSpPr>
        <p:grpSpPr>
          <a:xfrm>
            <a:off x="8374548" y="5679711"/>
            <a:ext cx="1300145" cy="422477"/>
            <a:chOff x="8374550" y="5174434"/>
            <a:chExt cx="1300145" cy="422477"/>
          </a:xfrm>
        </p:grpSpPr>
        <p:sp>
          <p:nvSpPr>
            <p:cNvPr id="130" name="Rectangle 129"/>
            <p:cNvSpPr/>
            <p:nvPr/>
          </p:nvSpPr>
          <p:spPr>
            <a:xfrm>
              <a:off x="8374550" y="5174434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8374550" y="5174434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8634579" y="5174434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8894608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9145815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9414666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168913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Stack Configuration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859" y="1690688"/>
            <a:ext cx="6734544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087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Phrase-Table 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Compact phrase-table</a:t>
            </a:r>
          </a:p>
          <a:p>
            <a:pPr lvl="1"/>
            <a:r>
              <a:rPr lang="en-US" dirty="0" smtClean="0"/>
              <a:t>Compress target side</a:t>
            </a:r>
          </a:p>
          <a:p>
            <a:pPr lvl="2"/>
            <a:r>
              <a:rPr lang="en-US" dirty="0" smtClean="0"/>
              <a:t>Less </a:t>
            </a:r>
            <a:r>
              <a:rPr lang="en-US" dirty="0" smtClean="0"/>
              <a:t>memory </a:t>
            </a:r>
            <a:r>
              <a:rPr lang="en-US" dirty="0" smtClean="0"/>
              <a:t>consumption</a:t>
            </a:r>
          </a:p>
          <a:p>
            <a:pPr lvl="2"/>
            <a:r>
              <a:rPr lang="en-US" dirty="0"/>
              <a:t>Less disk </a:t>
            </a:r>
            <a:r>
              <a:rPr lang="en-US" dirty="0" smtClean="0"/>
              <a:t>space</a:t>
            </a:r>
            <a:endParaRPr lang="en-US" dirty="0" smtClean="0"/>
          </a:p>
          <a:p>
            <a:pPr lvl="1"/>
            <a:r>
              <a:rPr lang="en-US" dirty="0" smtClean="0"/>
              <a:t>De</a:t>
            </a:r>
            <a:r>
              <a:rPr lang="en-US" dirty="0" smtClean="0"/>
              <a:t>compressing</a:t>
            </a:r>
            <a:endParaRPr lang="en-US" dirty="0" smtClean="0"/>
          </a:p>
          <a:p>
            <a:pPr lvl="2"/>
            <a:r>
              <a:rPr lang="en-US" dirty="0" smtClean="0"/>
              <a:t>CPU </a:t>
            </a:r>
            <a:r>
              <a:rPr lang="en-US" dirty="0" smtClean="0"/>
              <a:t>cycles</a:t>
            </a:r>
            <a:endParaRPr lang="en-US" dirty="0" smtClean="0"/>
          </a:p>
          <a:p>
            <a:pPr lvl="2"/>
            <a:r>
              <a:rPr lang="en-US" dirty="0"/>
              <a:t>CPU working memory</a:t>
            </a:r>
            <a:endParaRPr lang="en-US" dirty="0" smtClean="0"/>
          </a:p>
          <a:p>
            <a:pPr lvl="2"/>
            <a:r>
              <a:rPr lang="en-US" dirty="0" smtClean="0"/>
              <a:t>Locking</a:t>
            </a:r>
          </a:p>
          <a:p>
            <a:r>
              <a:rPr lang="en-US" dirty="0" smtClean="0"/>
              <a:t>Probing phrase-table</a:t>
            </a:r>
          </a:p>
          <a:p>
            <a:pPr lvl="1"/>
            <a:r>
              <a:rPr lang="en-US" dirty="0" smtClean="0"/>
              <a:t>No </a:t>
            </a:r>
            <a:r>
              <a:rPr lang="en-US" dirty="0" smtClean="0"/>
              <a:t>compression/decompression</a:t>
            </a:r>
          </a:p>
          <a:p>
            <a:pPr lvl="1"/>
            <a:r>
              <a:rPr lang="en-US" dirty="0" smtClean="0"/>
              <a:t>No caching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2220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Phrase-Table Optimization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4661" y="1845090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Compact PT v. Probing PT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336662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Lexicalized Reordering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Score </a:t>
            </a:r>
            <a:r>
              <a:rPr lang="en-US" dirty="0" smtClean="0"/>
              <a:t>partial translations</a:t>
            </a:r>
            <a:endParaRPr lang="en-US" dirty="0" smtClean="0"/>
          </a:p>
          <a:p>
            <a:r>
              <a:rPr lang="en-US" dirty="0" smtClean="0"/>
              <a:t>Model file</a:t>
            </a:r>
          </a:p>
          <a:p>
            <a:pPr lvl="1"/>
            <a:r>
              <a:rPr lang="en-US" dirty="0" smtClean="0"/>
              <a:t>Key-Value random lookup</a:t>
            </a:r>
          </a:p>
          <a:p>
            <a:pPr lvl="2"/>
            <a:r>
              <a:rPr lang="en-US" dirty="0" smtClean="0"/>
              <a:t>Key </a:t>
            </a:r>
            <a:r>
              <a:rPr lang="en-US" dirty="0" smtClean="0"/>
              <a:t>= translation rule</a:t>
            </a:r>
            <a:endParaRPr lang="en-US" dirty="0" smtClean="0"/>
          </a:p>
          <a:p>
            <a:r>
              <a:rPr lang="en-US" dirty="0" smtClean="0"/>
              <a:t>Optimization</a:t>
            </a:r>
          </a:p>
          <a:p>
            <a:pPr lvl="1"/>
            <a:r>
              <a:rPr lang="en-US" dirty="0" smtClean="0"/>
              <a:t>Add values to phrase-table</a:t>
            </a:r>
          </a:p>
          <a:p>
            <a:pPr lvl="1"/>
            <a:r>
              <a:rPr lang="en-US" dirty="0" smtClean="0"/>
              <a:t>No random </a:t>
            </a:r>
            <a:r>
              <a:rPr lang="en-US" dirty="0" smtClean="0"/>
              <a:t>lookup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187968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Lexicalized Reordering Model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1831364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Separate model v. Integrated model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332368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Cummulative</a:t>
            </a:r>
            <a:r>
              <a:rPr lang="en-US" dirty="0" smtClean="0"/>
              <a:t> Result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0108" y="1986116"/>
            <a:ext cx="7886700" cy="47117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34904" y="1350499"/>
            <a:ext cx="3854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 (32 threads)</a:t>
            </a:r>
          </a:p>
          <a:p>
            <a:r>
              <a:rPr lang="en-US" sz="2400" dirty="0" smtClean="0"/>
              <a:t>4.3x faster (1 thread)</a:t>
            </a:r>
          </a:p>
        </p:txBody>
      </p:sp>
    </p:spTree>
    <p:extLst>
      <p:ext uri="{BB962C8B-B14F-4D97-AF65-F5344CB8AC3E}">
        <p14:creationId xmlns:p14="http://schemas.microsoft.com/office/powerpoint/2010/main" val="1481640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 years ago</a:t>
            </a:r>
          </a:p>
          <a:p>
            <a:pPr lvl="1"/>
            <a:r>
              <a:rPr lang="en-US" dirty="0"/>
              <a:t>Limited cores (1-4 cores)</a:t>
            </a:r>
          </a:p>
          <a:p>
            <a:pPr lvl="1"/>
            <a:r>
              <a:rPr lang="en-US" dirty="0" smtClean="0"/>
              <a:t>Limited memory (~16GB RAM)</a:t>
            </a:r>
          </a:p>
          <a:p>
            <a:pPr lvl="1"/>
            <a:r>
              <a:rPr lang="en-US" dirty="0" smtClean="0"/>
              <a:t>Slow disk drives</a:t>
            </a:r>
          </a:p>
          <a:p>
            <a:r>
              <a:rPr lang="en-US" dirty="0" smtClean="0"/>
              <a:t>Solutions</a:t>
            </a:r>
          </a:p>
          <a:p>
            <a:pPr lvl="1"/>
            <a:r>
              <a:rPr lang="en-US" dirty="0" smtClean="0"/>
              <a:t>Read-on-demand models</a:t>
            </a:r>
          </a:p>
          <a:p>
            <a:pPr lvl="1"/>
            <a:r>
              <a:rPr lang="en-US" dirty="0" smtClean="0"/>
              <a:t>Compressed representation</a:t>
            </a:r>
          </a:p>
          <a:p>
            <a:pPr lvl="1"/>
            <a:r>
              <a:rPr lang="en-US" dirty="0" smtClean="0"/>
              <a:t>Single-threaded efficiency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52261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Cummulative</a:t>
            </a:r>
            <a:r>
              <a:rPr lang="en-US" dirty="0"/>
              <a:t> Result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0108" y="2126787"/>
            <a:ext cx="7886700" cy="47117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3387777" y="-389744"/>
            <a:ext cx="4901784" cy="6310860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434904" y="1350499"/>
            <a:ext cx="3854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 (32 threads)</a:t>
            </a:r>
          </a:p>
          <a:p>
            <a:r>
              <a:rPr lang="en-US" sz="2400" dirty="0" smtClean="0"/>
              <a:t>4.3x faster (1 thread)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5621867" y="1690688"/>
            <a:ext cx="5367866" cy="1780645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9762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Larger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40-core server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3785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2119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Longer test </a:t>
            </a:r>
            <a:r>
              <a:rPr lang="en-US" dirty="0" smtClean="0"/>
              <a:t>sentences &amp; different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Average sentence length = 28.7</a:t>
            </a:r>
          </a:p>
          <a:p>
            <a:r>
              <a:rPr lang="en-US" dirty="0" smtClean="0"/>
              <a:t>14.5x faster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1660" y="2201879"/>
            <a:ext cx="7120597" cy="440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505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Translation Quality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Similar quality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546" y="2413000"/>
            <a:ext cx="63119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753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Phrase-Based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More complicated data-structures</a:t>
            </a:r>
          </a:p>
          <a:p>
            <a:r>
              <a:rPr lang="en-US" dirty="0" smtClean="0"/>
              <a:t>Larger </a:t>
            </a:r>
            <a:r>
              <a:rPr lang="en-US" dirty="0" smtClean="0"/>
              <a:t>phrase-tables</a:t>
            </a:r>
          </a:p>
          <a:p>
            <a:r>
              <a:rPr lang="en-US" dirty="0" smtClean="0"/>
              <a:t>No lexicalized RO</a:t>
            </a:r>
            <a:endParaRPr lang="en-US" dirty="0" smtClean="0"/>
          </a:p>
          <a:p>
            <a:r>
              <a:rPr lang="en-US" dirty="0" smtClean="0"/>
              <a:t>Rarely used commercially</a:t>
            </a:r>
          </a:p>
          <a:p>
            <a:pPr lvl="1"/>
            <a:r>
              <a:rPr lang="en-US" dirty="0" smtClean="0"/>
              <a:t>Not optimized</a:t>
            </a:r>
          </a:p>
          <a:p>
            <a:pPr lvl="1"/>
            <a:r>
              <a:rPr lang="en-US" dirty="0" smtClean="0"/>
              <a:t>Too slow</a:t>
            </a:r>
          </a:p>
          <a:p>
            <a:pPr lvl="1"/>
            <a:endParaRPr lang="en-US" dirty="0"/>
          </a:p>
          <a:p>
            <a:r>
              <a:rPr lang="en-US" dirty="0" smtClean="0"/>
              <a:t>Our work</a:t>
            </a:r>
          </a:p>
          <a:p>
            <a:pPr lvl="1"/>
            <a:r>
              <a:rPr lang="en-US" dirty="0" smtClean="0"/>
              <a:t>1200+ words per second</a:t>
            </a:r>
          </a:p>
          <a:p>
            <a:pPr lvl="1"/>
            <a:r>
              <a:rPr lang="en-US" dirty="0" smtClean="0"/>
              <a:t>Commercially viable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2242918"/>
            <a:ext cx="6858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7353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Decoder re-implementation</a:t>
            </a:r>
          </a:p>
          <a:p>
            <a:pPr lvl="1"/>
            <a:r>
              <a:rPr lang="en-US" dirty="0" smtClean="0"/>
              <a:t>Drop-in replacement for Moses</a:t>
            </a:r>
          </a:p>
          <a:p>
            <a:pPr lvl="2"/>
            <a:r>
              <a:rPr lang="en-US" dirty="0" smtClean="0"/>
              <a:t>Subset of Moses functionality</a:t>
            </a:r>
          </a:p>
          <a:p>
            <a:pPr lvl="1"/>
            <a:r>
              <a:rPr lang="en-US" dirty="0" smtClean="0"/>
              <a:t>Similar translation quality</a:t>
            </a:r>
          </a:p>
          <a:p>
            <a:r>
              <a:rPr lang="en-US" dirty="0" smtClean="0"/>
              <a:t>Prioritize multi-core speed</a:t>
            </a:r>
          </a:p>
          <a:p>
            <a:pPr lvl="1"/>
            <a:r>
              <a:rPr lang="en-US" dirty="0" smtClean="0"/>
              <a:t>Memory management</a:t>
            </a:r>
          </a:p>
          <a:p>
            <a:pPr lvl="1"/>
            <a:r>
              <a:rPr lang="en-US" dirty="0" smtClean="0"/>
              <a:t>Faster phrase-table</a:t>
            </a:r>
          </a:p>
          <a:p>
            <a:pPr lvl="1"/>
            <a:r>
              <a:rPr lang="en-US" dirty="0" smtClean="0"/>
              <a:t>Integrated lexicalized reordering model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10-15x faster than Moses (with 32 cores)</a:t>
            </a:r>
          </a:p>
          <a:p>
            <a:pPr lvl="1"/>
            <a:r>
              <a:rPr lang="en-US" dirty="0" smtClean="0"/>
              <a:t>4x faster (single thread)</a:t>
            </a:r>
          </a:p>
          <a:p>
            <a:pPr lvl="1"/>
            <a:r>
              <a:rPr lang="en-US" dirty="0" smtClean="0"/>
              <a:t>Hierarchical model</a:t>
            </a:r>
          </a:p>
          <a:p>
            <a:pPr lvl="2"/>
            <a:r>
              <a:rPr lang="en-US" dirty="0" smtClean="0"/>
              <a:t>Commercially viable</a:t>
            </a:r>
          </a:p>
        </p:txBody>
      </p:sp>
    </p:spTree>
    <p:extLst>
      <p:ext uri="{BB962C8B-B14F-4D97-AF65-F5344CB8AC3E}">
        <p14:creationId xmlns:p14="http://schemas.microsoft.com/office/powerpoint/2010/main" val="892221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Decoder re-implementation</a:t>
            </a:r>
          </a:p>
          <a:p>
            <a:pPr lvl="1"/>
            <a:r>
              <a:rPr lang="en-US" dirty="0" smtClean="0"/>
              <a:t>Drop-in replacement for Moses</a:t>
            </a:r>
          </a:p>
          <a:p>
            <a:pPr lvl="2"/>
            <a:r>
              <a:rPr lang="en-US" dirty="0" smtClean="0"/>
              <a:t>Subset of Moses functionality</a:t>
            </a:r>
          </a:p>
          <a:p>
            <a:pPr lvl="1"/>
            <a:r>
              <a:rPr lang="en-US" dirty="0" smtClean="0"/>
              <a:t>Similar translation quality</a:t>
            </a:r>
          </a:p>
          <a:p>
            <a:r>
              <a:rPr lang="en-US" dirty="0" smtClean="0"/>
              <a:t>Prioritize multi-core speed</a:t>
            </a:r>
          </a:p>
          <a:p>
            <a:pPr lvl="1"/>
            <a:r>
              <a:rPr lang="en-US" dirty="0" smtClean="0"/>
              <a:t>Memory management</a:t>
            </a:r>
          </a:p>
          <a:p>
            <a:pPr lvl="1"/>
            <a:r>
              <a:rPr lang="en-US" dirty="0" smtClean="0"/>
              <a:t>Faster phrase-table</a:t>
            </a:r>
          </a:p>
          <a:p>
            <a:pPr lvl="1"/>
            <a:r>
              <a:rPr lang="en-US" dirty="0" smtClean="0"/>
              <a:t>Integrated lexicalized reordering model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10-15x faster than Moses (with 32 cores)</a:t>
            </a:r>
          </a:p>
          <a:p>
            <a:pPr lvl="1"/>
            <a:r>
              <a:rPr lang="en-US" dirty="0" smtClean="0"/>
              <a:t>4x faster (single thread)</a:t>
            </a:r>
          </a:p>
          <a:p>
            <a:pPr lvl="1"/>
            <a:r>
              <a:rPr lang="en-US" dirty="0" smtClean="0"/>
              <a:t>Hierarchical model</a:t>
            </a:r>
          </a:p>
          <a:p>
            <a:pPr lvl="2"/>
            <a:r>
              <a:rPr lang="en-US" dirty="0" smtClean="0"/>
              <a:t>Commercially viable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15666" y="2893298"/>
            <a:ext cx="537633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Thank you !!</a:t>
            </a:r>
            <a:endParaRPr lang="en-US" sz="660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135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Today’s Servers</a:t>
            </a:r>
          </a:p>
          <a:p>
            <a:pPr lvl="1"/>
            <a:r>
              <a:rPr lang="en-US" dirty="0" smtClean="0"/>
              <a:t>Large number of cores (+32 cores)</a:t>
            </a:r>
          </a:p>
          <a:p>
            <a:pPr lvl="1"/>
            <a:r>
              <a:rPr lang="en-US" dirty="0"/>
              <a:t>Sufficient memory (~128GB)</a:t>
            </a:r>
          </a:p>
          <a:p>
            <a:pPr lvl="1"/>
            <a:r>
              <a:rPr lang="en-US" dirty="0" smtClean="0"/>
              <a:t>Slow </a:t>
            </a:r>
            <a:r>
              <a:rPr lang="en-US" dirty="0"/>
              <a:t>disk drives </a:t>
            </a:r>
            <a:endParaRPr lang="en-US" dirty="0" smtClean="0"/>
          </a:p>
          <a:p>
            <a:r>
              <a:rPr lang="en-US" dirty="0" smtClean="0"/>
              <a:t>Challenge</a:t>
            </a:r>
          </a:p>
          <a:p>
            <a:pPr lvl="1"/>
            <a:r>
              <a:rPr lang="en-US" dirty="0" smtClean="0"/>
              <a:t>Make best use of </a:t>
            </a:r>
            <a:r>
              <a:rPr lang="en-US" dirty="0" smtClean="0"/>
              <a:t>hardware</a:t>
            </a:r>
          </a:p>
          <a:p>
            <a:pPr lvl="1"/>
            <a:r>
              <a:rPr lang="en-US" dirty="0" smtClean="0"/>
              <a:t>Same decoding algorithm</a:t>
            </a:r>
          </a:p>
          <a:p>
            <a:pPr lvl="2"/>
            <a:r>
              <a:rPr lang="en-US" dirty="0" smtClean="0"/>
              <a:t>Compatibility with Moses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395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91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994031" y="-365760"/>
            <a:ext cx="2968283" cy="5641145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09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of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</a:p>
          <a:p>
            <a:r>
              <a:rPr lang="en-US" dirty="0" smtClean="0"/>
              <a:t>Solution</a:t>
            </a:r>
          </a:p>
          <a:p>
            <a:pPr lvl="1"/>
            <a:r>
              <a:rPr lang="en-US" dirty="0" smtClean="0"/>
              <a:t>Re-implement decoder</a:t>
            </a:r>
          </a:p>
          <a:p>
            <a:pPr lvl="1"/>
            <a:r>
              <a:rPr lang="en-US" dirty="0" smtClean="0"/>
              <a:t>Prioritize speed and scalability</a:t>
            </a:r>
          </a:p>
          <a:p>
            <a:pPr lvl="1"/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Efficient memory management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Stack configuration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Phrase-table optimization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Lexicalized reordering model optimization</a:t>
            </a:r>
          </a:p>
          <a:p>
            <a:r>
              <a:rPr lang="en-US" dirty="0" smtClean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3025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836136"/>
              </p:ext>
            </p:extLst>
          </p:nvPr>
        </p:nvGraphicFramePr>
        <p:xfrm>
          <a:off x="1822137" y="1948861"/>
          <a:ext cx="8128001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0826"/>
                <a:gridCol w="1169233"/>
                <a:gridCol w="1033370"/>
                <a:gridCol w="1161143"/>
                <a:gridCol w="1161143"/>
                <a:gridCol w="1161143"/>
                <a:gridCol w="116114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24%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30%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3747541"/>
            <a:ext cx="10515600" cy="2429422"/>
          </a:xfrm>
        </p:spPr>
        <p:txBody>
          <a:bodyPr>
            <a:normAutofit/>
          </a:bodyPr>
          <a:lstStyle/>
          <a:p>
            <a:r>
              <a:rPr lang="en-US" dirty="0" smtClean="0"/>
              <a:t>Memory allocation &amp; de-allocation</a:t>
            </a:r>
          </a:p>
          <a:p>
            <a:pPr lvl="1"/>
            <a:r>
              <a:rPr lang="en-US" dirty="0" smtClean="0"/>
              <a:t>Increases with number of threads</a:t>
            </a:r>
          </a:p>
          <a:p>
            <a:pPr lvl="1"/>
            <a:r>
              <a:rPr lang="en-US" dirty="0" smtClean="0"/>
              <a:t>OS-level locking</a:t>
            </a:r>
          </a:p>
        </p:txBody>
      </p:sp>
    </p:spTree>
    <p:extLst>
      <p:ext uri="{BB962C8B-B14F-4D97-AF65-F5344CB8AC3E}">
        <p14:creationId xmlns:p14="http://schemas.microsoft.com/office/powerpoint/2010/main" val="81026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3200"/>
            <a:ext cx="10515600" cy="4703763"/>
          </a:xfrm>
        </p:spPr>
        <p:txBody>
          <a:bodyPr/>
          <a:lstStyle/>
          <a:p>
            <a:pPr marL="0" indent="0">
              <a:buNone/>
            </a:pPr>
            <a:r>
              <a:rPr lang="en-US" err="1" smtClean="0"/>
              <a:t>Tcmalloc</a:t>
            </a:r>
            <a:r>
              <a:rPr lang="en-US" dirty="0" smtClean="0"/>
              <a:t> library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Replacement </a:t>
            </a:r>
          </a:p>
          <a:p>
            <a:pPr lvl="1"/>
            <a:r>
              <a:rPr lang="en-US" dirty="0" err="1" smtClean="0"/>
              <a:t>malloc</a:t>
            </a:r>
            <a:r>
              <a:rPr lang="en-US" dirty="0" smtClean="0"/>
              <a:t>/free</a:t>
            </a:r>
          </a:p>
          <a:p>
            <a:r>
              <a:rPr lang="en-US" dirty="0" smtClean="0"/>
              <a:t>Faster multi-threaded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applications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645444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29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6267"/>
            <a:ext cx="10515600" cy="472069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Custom memory management</a:t>
            </a:r>
          </a:p>
          <a:p>
            <a:endParaRPr lang="en-US" dirty="0" smtClean="0"/>
          </a:p>
          <a:p>
            <a:r>
              <a:rPr lang="en-US" dirty="0" smtClean="0"/>
              <a:t>Pooling</a:t>
            </a:r>
          </a:p>
          <a:p>
            <a:r>
              <a:rPr lang="en-US" dirty="0" smtClean="0"/>
              <a:t>Re-use memory after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each sentence decoding</a:t>
            </a:r>
          </a:p>
          <a:p>
            <a:pPr lvl="1"/>
            <a:r>
              <a:rPr lang="en-US" dirty="0" smtClean="0"/>
              <a:t>no free/destructors</a:t>
            </a:r>
          </a:p>
          <a:p>
            <a:r>
              <a:rPr lang="en-US" dirty="0"/>
              <a:t>1 </a:t>
            </a:r>
            <a:r>
              <a:rPr lang="en-US" dirty="0" smtClean="0"/>
              <a:t>pool-per-thread</a:t>
            </a:r>
          </a:p>
          <a:p>
            <a:r>
              <a:rPr lang="en-US" dirty="0" smtClean="0"/>
              <a:t>Hypothesis data-structure</a:t>
            </a:r>
          </a:p>
          <a:p>
            <a:pPr lvl="1"/>
            <a:r>
              <a:rPr lang="en-US" dirty="0" smtClean="0"/>
              <a:t>High-churn intra-sentence</a:t>
            </a:r>
          </a:p>
          <a:p>
            <a:pPr lvl="1"/>
            <a:r>
              <a:rPr lang="en-US" dirty="0" smtClean="0"/>
              <a:t>LIFO re-use queue</a:t>
            </a:r>
          </a:p>
          <a:p>
            <a:pPr lvl="1"/>
            <a:r>
              <a:rPr lang="en-US" dirty="0" smtClean="0"/>
              <a:t>Reduce memory consumption</a:t>
            </a:r>
          </a:p>
          <a:p>
            <a:pPr lvl="1"/>
            <a:r>
              <a:rPr lang="en-US" dirty="0" smtClean="0"/>
              <a:t>Increase CPU cache hits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805" y="2052100"/>
            <a:ext cx="6304671" cy="3898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064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1733</TotalTime>
  <Words>2616</Words>
  <Application>Microsoft Macintosh PowerPoint</Application>
  <PresentationFormat>Widescreen</PresentationFormat>
  <Paragraphs>553</Paragraphs>
  <Slides>26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Calibri</vt:lpstr>
      <vt:lpstr>Calibri Light</vt:lpstr>
      <vt:lpstr>Helvetica</vt:lpstr>
      <vt:lpstr>Wingdings</vt:lpstr>
      <vt:lpstr>Arial</vt:lpstr>
      <vt:lpstr>Office Theme</vt:lpstr>
      <vt:lpstr>Fast, Scalable Phrase-Based SMT Decoding</vt:lpstr>
      <vt:lpstr>Fast Translation</vt:lpstr>
      <vt:lpstr>Fast Translation</vt:lpstr>
      <vt:lpstr>Multi-Core Scalability</vt:lpstr>
      <vt:lpstr>Multi-Core Scalability</vt:lpstr>
      <vt:lpstr>Outline of Talk</vt:lpstr>
      <vt:lpstr>Profiling</vt:lpstr>
      <vt:lpstr>Memory management (1)</vt:lpstr>
      <vt:lpstr>Memory management (2)</vt:lpstr>
      <vt:lpstr>Memory Management</vt:lpstr>
      <vt:lpstr>Stack Configuration</vt:lpstr>
      <vt:lpstr>Stack Configuration (1)</vt:lpstr>
      <vt:lpstr>Stack Configuration (2)</vt:lpstr>
      <vt:lpstr>Stack Configuration</vt:lpstr>
      <vt:lpstr>Phrase-Table Optimization</vt:lpstr>
      <vt:lpstr>Phrase-Table Optimization</vt:lpstr>
      <vt:lpstr>Lexicalized Reordering Model</vt:lpstr>
      <vt:lpstr>Lexicalized Reordering Model</vt:lpstr>
      <vt:lpstr>Cummulative Result</vt:lpstr>
      <vt:lpstr>Cummulative Result</vt:lpstr>
      <vt:lpstr>Larger server</vt:lpstr>
      <vt:lpstr>Longer test sentences &amp; different model</vt:lpstr>
      <vt:lpstr>Translation Quality</vt:lpstr>
      <vt:lpstr>Hierarchical Phrase-Based Models</vt:lpstr>
      <vt:lpstr>Conclusion</vt:lpstr>
      <vt:lpstr>Conclusion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Fast, Scalable Phrase-Based SMT Decoding</dc:title>
  <dc:creator>Microsoft Office User</dc:creator>
  <cp:lastModifiedBy>Microsoft Office User</cp:lastModifiedBy>
  <cp:revision>536</cp:revision>
  <dcterms:created xsi:type="dcterms:W3CDTF">2016-10-25T10:27:36Z</dcterms:created>
  <dcterms:modified xsi:type="dcterms:W3CDTF">2016-10-28T20:07:13Z</dcterms:modified>
</cp:coreProperties>
</file>

<file path=docProps/thumbnail.jpeg>
</file>